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6AA07-8929-4B66-8C75-341C2249E682}">
  <a:tblStyle styleId="{6826AA07-8929-4B66-8C75-341C2249E68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rdfrequency.info/100k_faq.as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newgeneralservicelist.org"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638225"/>
            <a:ext cx="8520600" cy="22038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sz="3600" b="1"/>
              <a:t>DV8k - A ranked “core” and “mid-frequency” level 8000-word list:</a:t>
            </a:r>
          </a:p>
          <a:p>
            <a:pPr lvl="0">
              <a:spcBef>
                <a:spcPts val="0"/>
              </a:spcBef>
              <a:buClr>
                <a:schemeClr val="dk1"/>
              </a:buClr>
              <a:buSzPct val="61111"/>
              <a:buFont typeface="Arial"/>
              <a:buNone/>
            </a:pPr>
            <a:r>
              <a:rPr lang="en" sz="1800" b="1"/>
              <a:t> </a:t>
            </a:r>
          </a:p>
          <a:p>
            <a:pPr lvl="0" rtl="0">
              <a:spcBef>
                <a:spcPts val="0"/>
              </a:spcBef>
              <a:buNone/>
            </a:pPr>
            <a:r>
              <a:rPr lang="en" sz="3000" b="1" i="1"/>
              <a:t>compilation, justification, and validation</a:t>
            </a:r>
          </a:p>
        </p:txBody>
      </p:sp>
      <p:sp>
        <p:nvSpPr>
          <p:cNvPr id="55" name="Shape 55"/>
          <p:cNvSpPr txBox="1">
            <a:spLocks noGrp="1"/>
          </p:cNvSpPr>
          <p:nvPr>
            <p:ph type="subTitle" idx="1"/>
          </p:nvPr>
        </p:nvSpPr>
        <p:spPr>
          <a:xfrm>
            <a:off x="311700" y="3134325"/>
            <a:ext cx="8520600" cy="1155000"/>
          </a:xfrm>
          <a:prstGeom prst="rect">
            <a:avLst/>
          </a:prstGeom>
        </p:spPr>
        <p:txBody>
          <a:bodyPr lIns="91425" tIns="91425" rIns="91425" bIns="91425" anchor="t" anchorCtr="0">
            <a:noAutofit/>
          </a:bodyPr>
          <a:lstStyle/>
          <a:p>
            <a:pPr lvl="0" algn="r">
              <a:spcBef>
                <a:spcPts val="0"/>
              </a:spcBef>
              <a:buNone/>
            </a:pPr>
            <a:r>
              <a:rPr lang="en"/>
              <a:t>Nigel P. Daly</a:t>
            </a:r>
          </a:p>
          <a:p>
            <a:pPr lvl="0" algn="r" rtl="0">
              <a:spcBef>
                <a:spcPts val="0"/>
              </a:spcBef>
              <a:buNone/>
            </a:pPr>
            <a:r>
              <a:rPr lang="en" sz="2400"/>
              <a:t>PhD candidate, NTNU</a:t>
            </a:r>
          </a:p>
          <a:p>
            <a:pPr lvl="0" algn="r">
              <a:spcBef>
                <a:spcPts val="0"/>
              </a:spcBef>
              <a:buNone/>
            </a:pPr>
            <a:r>
              <a:rPr lang="en" sz="1800"/>
              <a:t>(TAITRA ITI Business English Trainer)</a:t>
            </a:r>
          </a:p>
          <a:p>
            <a:pPr lvl="0" algn="r">
              <a:spcBef>
                <a:spcPts val="0"/>
              </a:spcBef>
              <a:buNone/>
            </a:pPr>
            <a:r>
              <a:rPr lang="en" sz="1800"/>
              <a:t>March 11,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287900"/>
            <a:ext cx="8520600" cy="572700"/>
          </a:xfrm>
          <a:prstGeom prst="rect">
            <a:avLst/>
          </a:prstGeom>
        </p:spPr>
        <p:txBody>
          <a:bodyPr lIns="91425" tIns="91425" rIns="91425" bIns="91425" anchor="t" anchorCtr="0">
            <a:noAutofit/>
          </a:bodyPr>
          <a:lstStyle/>
          <a:p>
            <a:pPr lvl="0" rtl="0">
              <a:spcBef>
                <a:spcPts val="0"/>
              </a:spcBef>
              <a:buNone/>
            </a:pPr>
            <a:r>
              <a:rPr lang="en" sz="3000"/>
              <a:t>Step 3: </a:t>
            </a:r>
            <a:r>
              <a:rPr lang="en" sz="2400" b="1">
                <a:solidFill>
                  <a:srgbClr val="0000FF"/>
                </a:solidFill>
              </a:rPr>
              <a:t>Choose or create a suitable corpus </a:t>
            </a:r>
            <a:r>
              <a:rPr lang="en" sz="2400" b="1">
                <a:solidFill>
                  <a:srgbClr val="FF0000"/>
                </a:solidFill>
              </a:rPr>
              <a:t>- COCA</a:t>
            </a:r>
            <a:r>
              <a:rPr lang="en" sz="3000"/>
              <a:t> </a:t>
            </a:r>
          </a:p>
        </p:txBody>
      </p:sp>
      <p:sp>
        <p:nvSpPr>
          <p:cNvPr id="120" name="Shape 120"/>
          <p:cNvSpPr txBox="1">
            <a:spLocks noGrp="1"/>
          </p:cNvSpPr>
          <p:nvPr>
            <p:ph type="body" idx="1"/>
          </p:nvPr>
        </p:nvSpPr>
        <p:spPr>
          <a:xfrm>
            <a:off x="311700" y="860600"/>
            <a:ext cx="8616000" cy="42555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COCA </a:t>
            </a:r>
          </a:p>
          <a:p>
            <a:pPr marL="457200" lvl="0" indent="-228600" rtl="0">
              <a:spcBef>
                <a:spcPts val="0"/>
              </a:spcBef>
              <a:spcAft>
                <a:spcPts val="0"/>
              </a:spcAft>
              <a:buClr>
                <a:schemeClr val="dk1"/>
              </a:buClr>
            </a:pPr>
            <a:r>
              <a:rPr lang="en">
                <a:solidFill>
                  <a:schemeClr val="dk1"/>
                </a:solidFill>
              </a:rPr>
              <a:t>largest and most well-balanced database of contemporary English </a:t>
            </a:r>
          </a:p>
          <a:p>
            <a:pPr marL="457200" lvl="0" indent="-228600" rtl="0">
              <a:lnSpc>
                <a:spcPct val="100000"/>
              </a:lnSpc>
              <a:spcBef>
                <a:spcPts val="0"/>
              </a:spcBef>
              <a:spcAft>
                <a:spcPts val="0"/>
              </a:spcAft>
              <a:buClr>
                <a:schemeClr val="dk1"/>
              </a:buClr>
            </a:pPr>
            <a:r>
              <a:rPr lang="en">
                <a:solidFill>
                  <a:schemeClr val="dk1"/>
                </a:solidFill>
              </a:rPr>
              <a:t>CLAWS POS tagging technology (</a:t>
            </a:r>
            <a:r>
              <a:rPr lang="en" b="1" i="1">
                <a:solidFill>
                  <a:schemeClr val="dk1"/>
                </a:solidFill>
              </a:rPr>
              <a:t>96%</a:t>
            </a:r>
            <a:r>
              <a:rPr lang="en">
                <a:solidFill>
                  <a:schemeClr val="dk1"/>
                </a:solidFill>
              </a:rPr>
              <a:t>) → </a:t>
            </a:r>
            <a:r>
              <a:rPr lang="en" b="1" i="1">
                <a:solidFill>
                  <a:schemeClr val="dk1"/>
                </a:solidFill>
              </a:rPr>
              <a:t>manually checked</a:t>
            </a:r>
            <a:r>
              <a:rPr lang="en">
                <a:solidFill>
                  <a:schemeClr val="dk1"/>
                </a:solidFill>
              </a:rPr>
              <a:t> over 2-3 months → “very good” accuracy </a:t>
            </a:r>
            <a:r>
              <a:rPr lang="en" sz="1400">
                <a:solidFill>
                  <a:schemeClr val="dk1"/>
                </a:solidFill>
              </a:rPr>
              <a:t>[</a:t>
            </a:r>
            <a:r>
              <a:rPr lang="en" sz="1400" u="sng">
                <a:solidFill>
                  <a:schemeClr val="accent5"/>
                </a:solidFill>
                <a:hlinkClick r:id="rId3"/>
              </a:rPr>
              <a:t>http://www.wordfrequency.info/100k_faq.asp</a:t>
            </a:r>
            <a:r>
              <a:rPr lang="en" sz="1400">
                <a:solidFill>
                  <a:schemeClr val="dk1"/>
                </a:solidFill>
              </a:rPr>
              <a:t>];</a:t>
            </a:r>
            <a:r>
              <a:rPr lang="en">
                <a:solidFill>
                  <a:schemeClr val="dk1"/>
                </a:solidFill>
              </a:rPr>
              <a:t>  </a:t>
            </a:r>
          </a:p>
          <a:p>
            <a:pPr lvl="0" rtl="0">
              <a:lnSpc>
                <a:spcPct val="100000"/>
              </a:lnSpc>
              <a:spcBef>
                <a:spcPts val="0"/>
              </a:spcBef>
              <a:spcAft>
                <a:spcPts val="0"/>
              </a:spcAft>
              <a:buNone/>
            </a:pPr>
            <a:endParaRPr sz="600">
              <a:solidFill>
                <a:schemeClr val="dk1"/>
              </a:solidFill>
            </a:endParaRPr>
          </a:p>
          <a:p>
            <a:pPr lvl="0" indent="457200" rtl="0">
              <a:lnSpc>
                <a:spcPct val="100000"/>
              </a:lnSpc>
              <a:spcBef>
                <a:spcPts val="0"/>
              </a:spcBef>
              <a:spcAft>
                <a:spcPts val="0"/>
              </a:spcAft>
              <a:buNone/>
            </a:pPr>
            <a:r>
              <a:rPr lang="en">
                <a:solidFill>
                  <a:schemeClr val="dk1"/>
                </a:solidFill>
              </a:rPr>
              <a:t>(accuracy = </a:t>
            </a:r>
            <a:r>
              <a:rPr lang="en" b="1" i="1">
                <a:solidFill>
                  <a:srgbClr val="FF0000"/>
                </a:solidFill>
              </a:rPr>
              <a:t>crucial</a:t>
            </a:r>
            <a:r>
              <a:rPr lang="en">
                <a:solidFill>
                  <a:srgbClr val="FF0000"/>
                </a:solidFill>
              </a:rPr>
              <a:t> </a:t>
            </a:r>
            <a:r>
              <a:rPr lang="en">
                <a:solidFill>
                  <a:schemeClr val="dk1"/>
                </a:solidFill>
              </a:rPr>
              <a:t>for making a ranked list of wordfamilies based on highest </a:t>
            </a:r>
          </a:p>
          <a:p>
            <a:pPr lvl="0" indent="457200" rtl="0">
              <a:lnSpc>
                <a:spcPct val="100000"/>
              </a:lnSpc>
              <a:spcBef>
                <a:spcPts val="0"/>
              </a:spcBef>
              <a:spcAft>
                <a:spcPts val="0"/>
              </a:spcAft>
              <a:buNone/>
            </a:pPr>
            <a:r>
              <a:rPr lang="en">
                <a:solidFill>
                  <a:schemeClr val="dk1"/>
                </a:solidFill>
              </a:rPr>
              <a:t>frequency lemma forms)</a:t>
            </a:r>
          </a:p>
          <a:p>
            <a:pPr lvl="0" rtl="0">
              <a:lnSpc>
                <a:spcPct val="100000"/>
              </a:lnSpc>
              <a:spcBef>
                <a:spcPts val="0"/>
              </a:spcBef>
              <a:spcAft>
                <a:spcPts val="0"/>
              </a:spcAft>
              <a:buNone/>
            </a:pPr>
            <a:endParaRPr sz="1200">
              <a:solidFill>
                <a:schemeClr val="dk1"/>
              </a:solidFill>
            </a:endParaRPr>
          </a:p>
          <a:p>
            <a:pPr lvl="0" rtl="0">
              <a:lnSpc>
                <a:spcPct val="100000"/>
              </a:lnSpc>
              <a:spcBef>
                <a:spcPts val="0"/>
              </a:spcBef>
              <a:spcAft>
                <a:spcPts val="0"/>
              </a:spcAft>
              <a:buNone/>
            </a:pPr>
            <a:r>
              <a:rPr lang="en">
                <a:solidFill>
                  <a:schemeClr val="dk1"/>
                </a:solidFill>
              </a:rPr>
              <a:t>2,000-word core wordlist </a:t>
            </a:r>
          </a:p>
          <a:p>
            <a:pPr marL="457200" lvl="0" indent="-228600" rtl="0">
              <a:lnSpc>
                <a:spcPct val="100000"/>
              </a:lnSpc>
              <a:spcBef>
                <a:spcPts val="0"/>
              </a:spcBef>
              <a:spcAft>
                <a:spcPts val="0"/>
              </a:spcAft>
              <a:buClr>
                <a:schemeClr val="dk1"/>
              </a:buClr>
            </a:pPr>
            <a:r>
              <a:rPr lang="en">
                <a:solidFill>
                  <a:schemeClr val="dk1"/>
                </a:solidFill>
              </a:rPr>
              <a:t>→ COCA’s SOAP sub-corpus (</a:t>
            </a:r>
            <a:r>
              <a:rPr lang="en" i="1">
                <a:solidFill>
                  <a:schemeClr val="dk1"/>
                </a:solidFill>
              </a:rPr>
              <a:t>100m words</a:t>
            </a:r>
            <a:r>
              <a:rPr lang="en">
                <a:solidFill>
                  <a:schemeClr val="dk1"/>
                </a:solidFill>
              </a:rPr>
              <a:t>) - scripts from televised dramas → more like </a:t>
            </a:r>
            <a:r>
              <a:rPr lang="en" b="1" i="1">
                <a:solidFill>
                  <a:schemeClr val="dk1"/>
                </a:solidFill>
              </a:rPr>
              <a:t>spoken genre</a:t>
            </a:r>
            <a:r>
              <a:rPr lang="en">
                <a:solidFill>
                  <a:schemeClr val="dk1"/>
                </a:solidFill>
              </a:rPr>
              <a:t> with more basic, daily convo language</a:t>
            </a:r>
          </a:p>
          <a:p>
            <a:pPr lvl="0" rtl="0">
              <a:lnSpc>
                <a:spcPct val="100000"/>
              </a:lnSpc>
              <a:spcBef>
                <a:spcPts val="0"/>
              </a:spcBef>
              <a:spcAft>
                <a:spcPts val="0"/>
              </a:spcAft>
              <a:buNone/>
            </a:pPr>
            <a:endParaRPr sz="1200">
              <a:solidFill>
                <a:schemeClr val="dk1"/>
              </a:solidFill>
            </a:endParaRPr>
          </a:p>
          <a:p>
            <a:pPr lvl="0" rtl="0">
              <a:lnSpc>
                <a:spcPct val="100000"/>
              </a:lnSpc>
              <a:spcBef>
                <a:spcPts val="0"/>
              </a:spcBef>
              <a:spcAft>
                <a:spcPts val="0"/>
              </a:spcAft>
              <a:buNone/>
            </a:pPr>
            <a:r>
              <a:rPr lang="en">
                <a:solidFill>
                  <a:schemeClr val="dk1"/>
                </a:solidFill>
              </a:rPr>
              <a:t>2000-8000 wordlist </a:t>
            </a:r>
          </a:p>
          <a:p>
            <a:pPr marL="457200" lvl="0" indent="-228600" rtl="0">
              <a:lnSpc>
                <a:spcPct val="100000"/>
              </a:lnSpc>
              <a:spcBef>
                <a:spcPts val="0"/>
              </a:spcBef>
              <a:spcAft>
                <a:spcPts val="0"/>
              </a:spcAft>
              <a:buClr>
                <a:schemeClr val="dk1"/>
              </a:buClr>
            </a:pPr>
            <a:r>
              <a:rPr lang="en">
                <a:solidFill>
                  <a:schemeClr val="dk1"/>
                </a:solidFill>
              </a:rPr>
              <a:t>→ 400+ million word corpus: balanced genre range - </a:t>
            </a:r>
            <a:r>
              <a:rPr lang="en" b="1" i="1">
                <a:solidFill>
                  <a:schemeClr val="dk1"/>
                </a:solidFill>
              </a:rPr>
              <a:t>spoken, fiction, magazine, newspaper, and academic</a:t>
            </a:r>
            <a:r>
              <a:rPr lang="en">
                <a:solidFill>
                  <a:schemeClr val="dk1"/>
                </a:solidFill>
              </a:rPr>
              <a:t> journal subcorpora, with each subcorpus having over </a:t>
            </a:r>
            <a:r>
              <a:rPr lang="en" i="1">
                <a:solidFill>
                  <a:schemeClr val="dk1"/>
                </a:solidFill>
              </a:rPr>
              <a:t>100m words</a:t>
            </a:r>
            <a:r>
              <a:rPr lang="en">
                <a:solidFill>
                  <a:schemeClr val="dk1"/>
                </a:solidFill>
              </a:rPr>
              <a:t>. </a:t>
            </a:r>
          </a:p>
          <a:p>
            <a:pPr lvl="0" rtl="0">
              <a:lnSpc>
                <a:spcPct val="100000"/>
              </a:lnSpc>
              <a:spcBef>
                <a:spcPts val="0"/>
              </a:spcBef>
              <a:spcAft>
                <a:spcPts val="0"/>
              </a:spcAft>
              <a:buNone/>
            </a:pPr>
            <a:endParaRPr sz="1200">
              <a:solidFill>
                <a:schemeClr val="dk1"/>
              </a:solidFill>
            </a:endParaRPr>
          </a:p>
          <a:p>
            <a:pPr marL="457200" lvl="0" indent="-228600" rtl="0">
              <a:lnSpc>
                <a:spcPct val="100000"/>
              </a:lnSpc>
              <a:spcBef>
                <a:spcPts val="0"/>
              </a:spcBef>
              <a:spcAft>
                <a:spcPts val="0"/>
              </a:spcAft>
              <a:buClr>
                <a:schemeClr val="dk1"/>
              </a:buClr>
            </a:pPr>
            <a:endParaRPr>
              <a:solidFill>
                <a:schemeClr val="dk1"/>
              </a:solidFill>
            </a:endParaRPr>
          </a:p>
          <a:p>
            <a:pPr lvl="0" rtl="0">
              <a:lnSpc>
                <a:spcPct val="100000"/>
              </a:lnSpc>
              <a:spcBef>
                <a:spcPts val="0"/>
              </a:spcBef>
              <a:spcAft>
                <a:spcPts val="0"/>
              </a:spcAft>
              <a:buNone/>
            </a:pPr>
            <a:endParaRPr sz="1200">
              <a:solidFill>
                <a:schemeClr val="dk1"/>
              </a:solidFill>
            </a:endParaRPr>
          </a:p>
          <a:p>
            <a:pPr lvl="0" rtl="0">
              <a:lnSpc>
                <a:spcPct val="100000"/>
              </a:lnSpc>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105825"/>
            <a:ext cx="8520600" cy="529200"/>
          </a:xfrm>
          <a:prstGeom prst="rect">
            <a:avLst/>
          </a:prstGeom>
        </p:spPr>
        <p:txBody>
          <a:bodyPr lIns="91425" tIns="91425" rIns="91425" bIns="91425" anchor="t" anchorCtr="0">
            <a:noAutofit/>
          </a:bodyPr>
          <a:lstStyle/>
          <a:p>
            <a:pPr lvl="0">
              <a:spcBef>
                <a:spcPts val="0"/>
              </a:spcBef>
              <a:buNone/>
            </a:pPr>
            <a:r>
              <a:rPr lang="en" sz="3000"/>
              <a:t>Step 4: </a:t>
            </a:r>
            <a:r>
              <a:rPr lang="en" sz="2400" b="1">
                <a:solidFill>
                  <a:srgbClr val="0000FF"/>
                </a:solidFill>
              </a:rPr>
              <a:t>What will be counted as words in the list </a:t>
            </a:r>
          </a:p>
          <a:p>
            <a:pPr lvl="0">
              <a:spcBef>
                <a:spcPts val="0"/>
              </a:spcBef>
              <a:buClr>
                <a:schemeClr val="dk1"/>
              </a:buClr>
              <a:buSzPct val="36666"/>
              <a:buFont typeface="Arial"/>
              <a:buNone/>
            </a:pPr>
            <a:r>
              <a:rPr lang="en" sz="3000"/>
              <a:t> </a:t>
            </a:r>
            <a:r>
              <a:rPr lang="en" sz="1800"/>
              <a:t>6 rules = 3 inclusion + 3 exclusion</a:t>
            </a: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spcBef>
                <a:spcPts val="0"/>
              </a:spcBef>
              <a:buClr>
                <a:schemeClr val="dk1"/>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lnSpc>
                <a:spcPct val="115000"/>
              </a:lnSpc>
              <a:spcBef>
                <a:spcPts val="0"/>
              </a:spcBef>
              <a:buClr>
                <a:srgbClr val="000000"/>
              </a:buClr>
              <a:buSzPct val="91666"/>
              <a:buFont typeface="Arial"/>
              <a:buNone/>
            </a:pPr>
            <a:endParaRPr sz="1200">
              <a:solidFill>
                <a:srgbClr val="000000"/>
              </a:solidFill>
            </a:endParaRPr>
          </a:p>
          <a:p>
            <a:pPr lvl="0" rtl="0">
              <a:spcBef>
                <a:spcPts val="0"/>
              </a:spcBef>
              <a:buClr>
                <a:schemeClr val="dk1"/>
              </a:buClr>
              <a:buSzPct val="36666"/>
              <a:buFont typeface="Arial"/>
              <a:buNone/>
            </a:pPr>
            <a:endParaRPr sz="3000"/>
          </a:p>
        </p:txBody>
      </p:sp>
      <p:graphicFrame>
        <p:nvGraphicFramePr>
          <p:cNvPr id="126" name="Shape 126"/>
          <p:cNvGraphicFramePr/>
          <p:nvPr/>
        </p:nvGraphicFramePr>
        <p:xfrm>
          <a:off x="249300" y="1079125"/>
          <a:ext cx="8645400" cy="3946278"/>
        </p:xfrm>
        <a:graphic>
          <a:graphicData uri="http://schemas.openxmlformats.org/drawingml/2006/table">
            <a:tbl>
              <a:tblPr>
                <a:noFill/>
                <a:tableStyleId>{6826AA07-8929-4B66-8C75-341C2249E682}</a:tableStyleId>
              </a:tblPr>
              <a:tblGrid>
                <a:gridCol w="1399525">
                  <a:extLst>
                    <a:ext uri="{9D8B030D-6E8A-4147-A177-3AD203B41FA5}">
                      <a16:colId xmlns:a16="http://schemas.microsoft.com/office/drawing/2014/main" val="20000"/>
                    </a:ext>
                  </a:extLst>
                </a:gridCol>
                <a:gridCol w="3248925">
                  <a:extLst>
                    <a:ext uri="{9D8B030D-6E8A-4147-A177-3AD203B41FA5}">
                      <a16:colId xmlns:a16="http://schemas.microsoft.com/office/drawing/2014/main" val="20001"/>
                    </a:ext>
                  </a:extLst>
                </a:gridCol>
                <a:gridCol w="3996950">
                  <a:extLst>
                    <a:ext uri="{9D8B030D-6E8A-4147-A177-3AD203B41FA5}">
                      <a16:colId xmlns:a16="http://schemas.microsoft.com/office/drawing/2014/main" val="20002"/>
                    </a:ext>
                  </a:extLst>
                </a:gridCol>
              </a:tblGrid>
              <a:tr h="352325">
                <a:tc>
                  <a:txBody>
                    <a:bodyPr/>
                    <a:lstStyle/>
                    <a:p>
                      <a:pPr lvl="0" rtl="0">
                        <a:spcBef>
                          <a:spcPts val="0"/>
                        </a:spcBef>
                        <a:buClr>
                          <a:schemeClr val="dk1"/>
                        </a:buClr>
                        <a:buSzPct val="91666"/>
                        <a:buFont typeface="Arial"/>
                        <a:buNone/>
                      </a:pPr>
                      <a:r>
                        <a:rPr lang="en" sz="1200" b="1">
                          <a:solidFill>
                            <a:schemeClr val="dk1"/>
                          </a:solidFill>
                        </a:rPr>
                        <a:t>Rule and Action</a:t>
                      </a:r>
                    </a:p>
                  </a:txBody>
                  <a:tcPr marL="91425" marR="91425" marT="91425" marB="91425"/>
                </a:tc>
                <a:tc>
                  <a:txBody>
                    <a:bodyPr/>
                    <a:lstStyle/>
                    <a:p>
                      <a:pPr lvl="0" algn="ctr" rtl="0">
                        <a:spcBef>
                          <a:spcPts val="0"/>
                        </a:spcBef>
                        <a:buClr>
                          <a:schemeClr val="dk1"/>
                        </a:buClr>
                        <a:buSzPct val="91666"/>
                        <a:buFont typeface="Arial"/>
                        <a:buNone/>
                      </a:pPr>
                      <a:r>
                        <a:rPr lang="en" sz="1200" b="1">
                          <a:solidFill>
                            <a:schemeClr val="dk1"/>
                          </a:solidFill>
                        </a:rPr>
                        <a:t>Elaboration </a:t>
                      </a:r>
                    </a:p>
                  </a:txBody>
                  <a:tcPr marL="91425" marR="91425" marT="91425" marB="91425"/>
                </a:tc>
                <a:tc>
                  <a:txBody>
                    <a:bodyPr/>
                    <a:lstStyle/>
                    <a:p>
                      <a:pPr lvl="0" algn="ctr" rtl="0">
                        <a:spcBef>
                          <a:spcPts val="0"/>
                        </a:spcBef>
                        <a:buClr>
                          <a:schemeClr val="dk1"/>
                        </a:buClr>
                        <a:buSzPct val="91666"/>
                        <a:buFont typeface="Arial"/>
                        <a:buNone/>
                      </a:pPr>
                      <a:r>
                        <a:rPr lang="en" sz="1200" b="1">
                          <a:solidFill>
                            <a:schemeClr val="dk1"/>
                          </a:solidFill>
                        </a:rPr>
                        <a:t>Examples</a:t>
                      </a:r>
                    </a:p>
                  </a:txBody>
                  <a:tcPr marL="91425" marR="91425" marT="91425" marB="91425"/>
                </a:tc>
                <a:extLst>
                  <a:ext uri="{0D108BD9-81ED-4DB2-BD59-A6C34878D82A}">
                    <a16:rowId xmlns:a16="http://schemas.microsoft.com/office/drawing/2014/main" val="10000"/>
                  </a:ext>
                </a:extLst>
              </a:tr>
              <a:tr h="841175">
                <a:tc>
                  <a:txBody>
                    <a:bodyPr/>
                    <a:lstStyle/>
                    <a:p>
                      <a:pPr lvl="0">
                        <a:spcBef>
                          <a:spcPts val="0"/>
                        </a:spcBef>
                        <a:buClr>
                          <a:schemeClr val="dk1"/>
                        </a:buClr>
                        <a:buSzPct val="78571"/>
                        <a:buFont typeface="Arial"/>
                        <a:buNone/>
                      </a:pPr>
                      <a:r>
                        <a:rPr lang="en">
                          <a:solidFill>
                            <a:schemeClr val="dk1"/>
                          </a:solidFill>
                        </a:rPr>
                        <a:t>Rule 1. INCLUDE</a:t>
                      </a:r>
                    </a:p>
                  </a:txBody>
                  <a:tcPr marL="91425" marR="91425" marT="91425" marB="91425"/>
                </a:tc>
                <a:tc>
                  <a:txBody>
                    <a:bodyPr/>
                    <a:lstStyle/>
                    <a:p>
                      <a:pPr lvl="0" rtl="0">
                        <a:lnSpc>
                          <a:spcPct val="115000"/>
                        </a:lnSpc>
                        <a:spcBef>
                          <a:spcPts val="0"/>
                        </a:spcBef>
                        <a:buNone/>
                      </a:pPr>
                      <a:r>
                        <a:rPr lang="en">
                          <a:solidFill>
                            <a:schemeClr val="dk1"/>
                          </a:solidFill>
                        </a:rPr>
                        <a:t>lower frequency lemmas iff they have different primary meanings</a:t>
                      </a:r>
                    </a:p>
                  </a:txBody>
                  <a:tcPr marL="91425" marR="91425" marT="91425" marB="91425"/>
                </a:tc>
                <a:tc>
                  <a:txBody>
                    <a:bodyPr/>
                    <a:lstStyle/>
                    <a:p>
                      <a:pPr lvl="0" rtl="0">
                        <a:lnSpc>
                          <a:spcPct val="115000"/>
                        </a:lnSpc>
                        <a:spcBef>
                          <a:spcPts val="0"/>
                        </a:spcBef>
                        <a:buNone/>
                      </a:pPr>
                      <a:r>
                        <a:rPr lang="en">
                          <a:solidFill>
                            <a:schemeClr val="dk1"/>
                          </a:solidFill>
                        </a:rPr>
                        <a:t>“</a:t>
                      </a:r>
                      <a:r>
                        <a:rPr lang="en" i="1">
                          <a:solidFill>
                            <a:srgbClr val="FF0000"/>
                          </a:solidFill>
                        </a:rPr>
                        <a:t>appropriate</a:t>
                      </a:r>
                      <a:r>
                        <a:rPr lang="en">
                          <a:solidFill>
                            <a:schemeClr val="dk1"/>
                          </a:solidFill>
                        </a:rPr>
                        <a:t>” (v) = </a:t>
                      </a:r>
                      <a:r>
                        <a:rPr lang="en" sz="1100">
                          <a:solidFill>
                            <a:srgbClr val="222222"/>
                          </a:solidFill>
                          <a:highlight>
                            <a:srgbClr val="FFFFFF"/>
                          </a:highlight>
                        </a:rPr>
                        <a:t>take (sth) for one's own use</a:t>
                      </a:r>
                    </a:p>
                    <a:p>
                      <a:pPr lvl="0" rtl="0">
                        <a:lnSpc>
                          <a:spcPct val="115000"/>
                        </a:lnSpc>
                        <a:spcBef>
                          <a:spcPts val="0"/>
                        </a:spcBef>
                        <a:buNone/>
                      </a:pPr>
                      <a:r>
                        <a:rPr lang="en">
                          <a:solidFill>
                            <a:schemeClr val="dk1"/>
                          </a:solidFill>
                        </a:rPr>
                        <a:t>“</a:t>
                      </a:r>
                      <a:r>
                        <a:rPr lang="en" i="1">
                          <a:solidFill>
                            <a:srgbClr val="FF0000"/>
                          </a:solidFill>
                        </a:rPr>
                        <a:t>appropriate</a:t>
                      </a:r>
                      <a:r>
                        <a:rPr lang="en">
                          <a:solidFill>
                            <a:schemeClr val="dk1"/>
                          </a:solidFill>
                        </a:rPr>
                        <a:t>” (adj) = </a:t>
                      </a:r>
                      <a:r>
                        <a:rPr lang="en" sz="1100">
                          <a:solidFill>
                            <a:srgbClr val="222222"/>
                          </a:solidFill>
                          <a:highlight>
                            <a:srgbClr val="FFFFFF"/>
                          </a:highlight>
                        </a:rPr>
                        <a:t>suitable or proper in the circumstances.</a:t>
                      </a:r>
                    </a:p>
                  </a:txBody>
                  <a:tcPr marL="91425" marR="91425" marT="91425" marB="91425"/>
                </a:tc>
                <a:extLst>
                  <a:ext uri="{0D108BD9-81ED-4DB2-BD59-A6C34878D82A}">
                    <a16:rowId xmlns:a16="http://schemas.microsoft.com/office/drawing/2014/main" val="10001"/>
                  </a:ext>
                </a:extLst>
              </a:tr>
              <a:tr h="1302350">
                <a:tc>
                  <a:txBody>
                    <a:bodyPr/>
                    <a:lstStyle/>
                    <a:p>
                      <a:pPr lvl="0">
                        <a:spcBef>
                          <a:spcPts val="0"/>
                        </a:spcBef>
                        <a:buClr>
                          <a:schemeClr val="dk1"/>
                        </a:buClr>
                        <a:buSzPct val="78571"/>
                        <a:buFont typeface="Arial"/>
                        <a:buNone/>
                      </a:pPr>
                      <a:r>
                        <a:rPr lang="en">
                          <a:solidFill>
                            <a:schemeClr val="dk1"/>
                          </a:solidFill>
                        </a:rPr>
                        <a:t>Rule 2. INCLUDE</a:t>
                      </a:r>
                    </a:p>
                  </a:txBody>
                  <a:tcPr marL="91425" marR="91425" marT="91425" marB="91425"/>
                </a:tc>
                <a:tc>
                  <a:txBody>
                    <a:bodyPr/>
                    <a:lstStyle/>
                    <a:p>
                      <a:pPr lvl="0" rtl="0">
                        <a:lnSpc>
                          <a:spcPct val="115000"/>
                        </a:lnSpc>
                        <a:spcBef>
                          <a:spcPts val="0"/>
                        </a:spcBef>
                        <a:buNone/>
                      </a:pPr>
                      <a:r>
                        <a:rPr lang="en">
                          <a:solidFill>
                            <a:schemeClr val="dk1"/>
                          </a:solidFill>
                        </a:rPr>
                        <a:t>different lemmas or lemma forms if possible confusion could arise</a:t>
                      </a:r>
                    </a:p>
                  </a:txBody>
                  <a:tcPr marL="91425" marR="91425" marT="91425" marB="91425"/>
                </a:tc>
                <a:tc>
                  <a:txBody>
                    <a:bodyPr/>
                    <a:lstStyle/>
                    <a:p>
                      <a:pPr lvl="0" rtl="0">
                        <a:lnSpc>
                          <a:spcPct val="115000"/>
                        </a:lnSpc>
                        <a:spcBef>
                          <a:spcPts val="0"/>
                        </a:spcBef>
                        <a:buNone/>
                      </a:pPr>
                      <a:r>
                        <a:rPr lang="en">
                          <a:solidFill>
                            <a:schemeClr val="dk1"/>
                          </a:solidFill>
                        </a:rPr>
                        <a:t>“</a:t>
                      </a:r>
                      <a:r>
                        <a:rPr lang="en" i="1">
                          <a:solidFill>
                            <a:srgbClr val="FF0000"/>
                          </a:solidFill>
                        </a:rPr>
                        <a:t>cross</a:t>
                      </a:r>
                      <a:r>
                        <a:rPr lang="en">
                          <a:solidFill>
                            <a:schemeClr val="dk1"/>
                          </a:solidFill>
                        </a:rPr>
                        <a:t>” n.  ≠ “</a:t>
                      </a:r>
                      <a:r>
                        <a:rPr lang="en" i="1">
                          <a:solidFill>
                            <a:srgbClr val="FF0000"/>
                          </a:solidFill>
                        </a:rPr>
                        <a:t>cross</a:t>
                      </a:r>
                      <a:r>
                        <a:rPr lang="en">
                          <a:solidFill>
                            <a:schemeClr val="dk1"/>
                          </a:solidFill>
                        </a:rPr>
                        <a:t>” v. ,  </a:t>
                      </a:r>
                    </a:p>
                    <a:p>
                      <a:pPr lvl="0" rtl="0">
                        <a:lnSpc>
                          <a:spcPct val="115000"/>
                        </a:lnSpc>
                        <a:spcBef>
                          <a:spcPts val="0"/>
                        </a:spcBef>
                        <a:buNone/>
                      </a:pPr>
                      <a:r>
                        <a:rPr lang="en">
                          <a:solidFill>
                            <a:schemeClr val="dk1"/>
                          </a:solidFill>
                        </a:rPr>
                        <a:t>“</a:t>
                      </a:r>
                      <a:r>
                        <a:rPr lang="en" i="1">
                          <a:solidFill>
                            <a:srgbClr val="FF0000"/>
                          </a:solidFill>
                        </a:rPr>
                        <a:t>crossing</a:t>
                      </a:r>
                      <a:r>
                        <a:rPr lang="en">
                          <a:solidFill>
                            <a:schemeClr val="dk1"/>
                          </a:solidFill>
                        </a:rPr>
                        <a:t>” = ?? </a:t>
                      </a:r>
                    </a:p>
                    <a:p>
                      <a:pPr lvl="0" rtl="0">
                        <a:lnSpc>
                          <a:spcPct val="115000"/>
                        </a:lnSpc>
                        <a:spcBef>
                          <a:spcPts val="0"/>
                        </a:spcBef>
                        <a:buNone/>
                      </a:pPr>
                      <a:r>
                        <a:rPr lang="en">
                          <a:solidFill>
                            <a:schemeClr val="dk1"/>
                          </a:solidFill>
                        </a:rPr>
                        <a:t>so all three were retained </a:t>
                      </a:r>
                    </a:p>
                    <a:p>
                      <a:pPr lvl="0" rtl="0">
                        <a:lnSpc>
                          <a:spcPct val="115000"/>
                        </a:lnSpc>
                        <a:spcBef>
                          <a:spcPts val="0"/>
                        </a:spcBef>
                        <a:buNone/>
                      </a:pPr>
                      <a:r>
                        <a:rPr lang="en" sz="1200">
                          <a:solidFill>
                            <a:schemeClr val="dk1"/>
                          </a:solidFill>
                        </a:rPr>
                        <a:t>("</a:t>
                      </a:r>
                      <a:r>
                        <a:rPr lang="en" sz="1200" i="1">
                          <a:solidFill>
                            <a:srgbClr val="FF0000"/>
                          </a:solidFill>
                        </a:rPr>
                        <a:t>crossroads</a:t>
                      </a:r>
                      <a:r>
                        <a:rPr lang="en" sz="1200">
                          <a:solidFill>
                            <a:schemeClr val="dk1"/>
                          </a:solidFill>
                        </a:rPr>
                        <a:t>" was deleted due to its transparent meaning; see Rule 6)</a:t>
                      </a:r>
                    </a:p>
                  </a:txBody>
                  <a:tcPr marL="91425" marR="91425" marT="91425" marB="91425"/>
                </a:tc>
                <a:extLst>
                  <a:ext uri="{0D108BD9-81ED-4DB2-BD59-A6C34878D82A}">
                    <a16:rowId xmlns:a16="http://schemas.microsoft.com/office/drawing/2014/main" val="10002"/>
                  </a:ext>
                </a:extLst>
              </a:tr>
              <a:tr h="1329575">
                <a:tc>
                  <a:txBody>
                    <a:bodyPr/>
                    <a:lstStyle/>
                    <a:p>
                      <a:pPr lvl="0">
                        <a:spcBef>
                          <a:spcPts val="0"/>
                        </a:spcBef>
                        <a:buClr>
                          <a:schemeClr val="dk1"/>
                        </a:buClr>
                        <a:buSzPct val="78571"/>
                        <a:buFont typeface="Arial"/>
                        <a:buNone/>
                      </a:pPr>
                      <a:r>
                        <a:rPr lang="en">
                          <a:solidFill>
                            <a:schemeClr val="dk1"/>
                          </a:solidFill>
                        </a:rPr>
                        <a:t>Rule 3. INCLUDE</a:t>
                      </a:r>
                    </a:p>
                    <a:p>
                      <a:pPr lvl="0">
                        <a:spcBef>
                          <a:spcPts val="0"/>
                        </a:spcBef>
                        <a:buNone/>
                      </a:pPr>
                      <a:endParaRPr/>
                    </a:p>
                  </a:txBody>
                  <a:tcPr marL="91425" marR="91425" marT="91425" marB="91425"/>
                </a:tc>
                <a:tc>
                  <a:txBody>
                    <a:bodyPr/>
                    <a:lstStyle/>
                    <a:p>
                      <a:pPr lvl="0" rtl="0">
                        <a:lnSpc>
                          <a:spcPct val="115000"/>
                        </a:lnSpc>
                        <a:spcBef>
                          <a:spcPts val="0"/>
                        </a:spcBef>
                        <a:buNone/>
                      </a:pPr>
                      <a:r>
                        <a:rPr lang="en">
                          <a:solidFill>
                            <a:schemeClr val="dk1"/>
                          </a:solidFill>
                        </a:rPr>
                        <a:t>if wordform (affix) connection between diff lemmas is more uncommon and “possibly” unclear to a learner at that level </a:t>
                      </a:r>
                    </a:p>
                    <a:p>
                      <a:pPr lvl="0" rtl="0">
                        <a:lnSpc>
                          <a:spcPct val="115000"/>
                        </a:lnSpc>
                        <a:spcBef>
                          <a:spcPts val="0"/>
                        </a:spcBef>
                        <a:buClr>
                          <a:schemeClr val="dk1"/>
                        </a:buClr>
                        <a:buSzPct val="91666"/>
                        <a:buFont typeface="Arial"/>
                        <a:buNone/>
                      </a:pPr>
                      <a:r>
                        <a:rPr lang="en" sz="1200">
                          <a:solidFill>
                            <a:schemeClr val="dk1"/>
                          </a:solidFill>
                        </a:rPr>
                        <a:t>(lower ranking words → higher ability level)</a:t>
                      </a:r>
                    </a:p>
                  </a:txBody>
                  <a:tcPr marL="91425" marR="91425" marT="91425" marB="91425"/>
                </a:tc>
                <a:tc>
                  <a:txBody>
                    <a:bodyPr/>
                    <a:lstStyle/>
                    <a:p>
                      <a:pPr lvl="0" rtl="0">
                        <a:lnSpc>
                          <a:spcPct val="115000"/>
                        </a:lnSpc>
                        <a:spcBef>
                          <a:spcPts val="0"/>
                        </a:spcBef>
                        <a:buNone/>
                      </a:pPr>
                      <a:r>
                        <a:rPr lang="en" i="1">
                          <a:solidFill>
                            <a:srgbClr val="FF0000"/>
                          </a:solidFill>
                        </a:rPr>
                        <a:t>applau</a:t>
                      </a:r>
                      <a:r>
                        <a:rPr lang="en" b="1" i="1" u="sng">
                          <a:solidFill>
                            <a:srgbClr val="FF0000"/>
                          </a:solidFill>
                        </a:rPr>
                        <a:t>d</a:t>
                      </a:r>
                      <a:r>
                        <a:rPr lang="en" i="1">
                          <a:solidFill>
                            <a:srgbClr val="FF0000"/>
                          </a:solidFill>
                        </a:rPr>
                        <a:t> </a:t>
                      </a:r>
                      <a:r>
                        <a:rPr lang="en">
                          <a:solidFill>
                            <a:schemeClr val="dk1"/>
                          </a:solidFill>
                        </a:rPr>
                        <a:t>vs. and </a:t>
                      </a:r>
                      <a:r>
                        <a:rPr lang="en" i="1">
                          <a:solidFill>
                            <a:srgbClr val="FF0000"/>
                          </a:solidFill>
                        </a:rPr>
                        <a:t>applau</a:t>
                      </a:r>
                      <a:r>
                        <a:rPr lang="en" b="1" i="1" u="sng">
                          <a:solidFill>
                            <a:srgbClr val="FF0000"/>
                          </a:solidFill>
                        </a:rPr>
                        <a:t>se</a:t>
                      </a:r>
                      <a:r>
                        <a:rPr lang="en" i="1">
                          <a:solidFill>
                            <a:srgbClr val="FF0000"/>
                          </a:solidFill>
                        </a:rPr>
                        <a:t> </a:t>
                      </a:r>
                    </a:p>
                    <a:p>
                      <a:pPr lvl="0" rtl="0">
                        <a:lnSpc>
                          <a:spcPct val="115000"/>
                        </a:lnSpc>
                        <a:spcBef>
                          <a:spcPts val="0"/>
                        </a:spcBef>
                        <a:buNone/>
                      </a:pPr>
                      <a:r>
                        <a:rPr lang="en" i="1">
                          <a:solidFill>
                            <a:srgbClr val="FF0000"/>
                          </a:solidFill>
                        </a:rPr>
                        <a:t>percei</a:t>
                      </a:r>
                      <a:r>
                        <a:rPr lang="en" b="1" i="1" u="sng">
                          <a:solidFill>
                            <a:srgbClr val="FF0000"/>
                          </a:solidFill>
                        </a:rPr>
                        <a:t>ve</a:t>
                      </a:r>
                      <a:r>
                        <a:rPr lang="en" i="1">
                          <a:solidFill>
                            <a:srgbClr val="FF0000"/>
                          </a:solidFill>
                        </a:rPr>
                        <a:t> </a:t>
                      </a:r>
                      <a:r>
                        <a:rPr lang="en">
                          <a:solidFill>
                            <a:schemeClr val="dk1"/>
                          </a:solidFill>
                        </a:rPr>
                        <a:t>vs </a:t>
                      </a:r>
                      <a:r>
                        <a:rPr lang="en" i="1">
                          <a:solidFill>
                            <a:srgbClr val="FF0000"/>
                          </a:solidFill>
                        </a:rPr>
                        <a:t>perce</a:t>
                      </a:r>
                      <a:r>
                        <a:rPr lang="en" b="1" i="1" u="sng">
                          <a:solidFill>
                            <a:srgbClr val="FF0000"/>
                          </a:solidFill>
                        </a:rPr>
                        <a:t>ption</a:t>
                      </a:r>
                    </a:p>
                    <a:p>
                      <a:pPr lvl="0" rtl="0">
                        <a:lnSpc>
                          <a:spcPct val="115000"/>
                        </a:lnSpc>
                        <a:spcBef>
                          <a:spcPts val="0"/>
                        </a:spcBef>
                        <a:buClr>
                          <a:schemeClr val="dk1"/>
                        </a:buClr>
                        <a:buSzPct val="91666"/>
                        <a:buFont typeface="Arial"/>
                        <a:buNone/>
                      </a:pPr>
                      <a:r>
                        <a:rPr lang="en" sz="1200">
                          <a:solidFill>
                            <a:schemeClr val="dk1"/>
                          </a:solidFill>
                        </a:rPr>
                        <a:t>(cf. Bauer &amp; Nation’s (1993) levels 5-7)</a:t>
                      </a:r>
                    </a:p>
                    <a:p>
                      <a:pPr lvl="0">
                        <a:spcBef>
                          <a:spcPts val="0"/>
                        </a:spcBef>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105825"/>
            <a:ext cx="8520600" cy="529200"/>
          </a:xfrm>
          <a:prstGeom prst="rect">
            <a:avLst/>
          </a:prstGeom>
        </p:spPr>
        <p:txBody>
          <a:bodyPr lIns="91425" tIns="91425" rIns="91425" bIns="91425" anchor="t" anchorCtr="0">
            <a:noAutofit/>
          </a:bodyPr>
          <a:lstStyle/>
          <a:p>
            <a:pPr lvl="0" rtl="0">
              <a:spcBef>
                <a:spcPts val="0"/>
              </a:spcBef>
              <a:buNone/>
            </a:pPr>
            <a:r>
              <a:rPr lang="en" sz="3000"/>
              <a:t>Step 4: </a:t>
            </a:r>
            <a:r>
              <a:rPr lang="en" sz="2400" b="1">
                <a:solidFill>
                  <a:srgbClr val="0000FF"/>
                </a:solidFill>
              </a:rPr>
              <a:t>What will be counted as words in the list </a:t>
            </a:r>
          </a:p>
          <a:p>
            <a:pPr lvl="0">
              <a:spcBef>
                <a:spcPts val="0"/>
              </a:spcBef>
              <a:buClr>
                <a:schemeClr val="dk1"/>
              </a:buClr>
              <a:buSzPct val="36666"/>
              <a:buFont typeface="Arial"/>
              <a:buNone/>
            </a:pPr>
            <a:r>
              <a:rPr lang="en" sz="3000"/>
              <a:t>  </a:t>
            </a:r>
            <a:r>
              <a:rPr lang="en" sz="1800"/>
              <a:t>6 rules = 3 inclusion + 3 exclusion</a:t>
            </a: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rtl="0">
              <a:spcBef>
                <a:spcPts val="0"/>
              </a:spcBef>
              <a:buClr>
                <a:schemeClr val="dk1"/>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algn="ctr"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lnSpc>
                <a:spcPct val="115000"/>
              </a:lnSpc>
              <a:spcBef>
                <a:spcPts val="0"/>
              </a:spcBef>
              <a:buClr>
                <a:srgbClr val="000000"/>
              </a:buClr>
              <a:buSzPct val="91666"/>
              <a:buFont typeface="Arial"/>
              <a:buNone/>
            </a:pPr>
            <a:endParaRPr sz="1200">
              <a:solidFill>
                <a:srgbClr val="000000"/>
              </a:solidFill>
            </a:endParaRPr>
          </a:p>
          <a:p>
            <a:pPr lvl="0" rtl="0">
              <a:spcBef>
                <a:spcPts val="0"/>
              </a:spcBef>
              <a:buClr>
                <a:srgbClr val="000000"/>
              </a:buClr>
              <a:buSzPct val="91666"/>
              <a:buFont typeface="Arial"/>
              <a:buNone/>
            </a:pPr>
            <a:endParaRPr sz="1200">
              <a:solidFill>
                <a:srgbClr val="000000"/>
              </a:solidFill>
            </a:endParaRPr>
          </a:p>
          <a:p>
            <a:pPr lvl="0" rtl="0">
              <a:spcBef>
                <a:spcPts val="0"/>
              </a:spcBef>
              <a:buClr>
                <a:schemeClr val="dk1"/>
              </a:buClr>
              <a:buSzPct val="61111"/>
              <a:buFont typeface="Arial"/>
              <a:buNone/>
            </a:pPr>
            <a:endParaRPr sz="1800"/>
          </a:p>
        </p:txBody>
      </p:sp>
      <p:graphicFrame>
        <p:nvGraphicFramePr>
          <p:cNvPr id="132" name="Shape 132"/>
          <p:cNvGraphicFramePr/>
          <p:nvPr/>
        </p:nvGraphicFramePr>
        <p:xfrm>
          <a:off x="311700" y="1342150"/>
          <a:ext cx="8437200" cy="2994399"/>
        </p:xfrm>
        <a:graphic>
          <a:graphicData uri="http://schemas.openxmlformats.org/drawingml/2006/table">
            <a:tbl>
              <a:tblPr>
                <a:noFill/>
                <a:tableStyleId>{6826AA07-8929-4B66-8C75-341C2249E682}</a:tableStyleId>
              </a:tblPr>
              <a:tblGrid>
                <a:gridCol w="1548450">
                  <a:extLst>
                    <a:ext uri="{9D8B030D-6E8A-4147-A177-3AD203B41FA5}">
                      <a16:colId xmlns:a16="http://schemas.microsoft.com/office/drawing/2014/main" val="20000"/>
                    </a:ext>
                  </a:extLst>
                </a:gridCol>
                <a:gridCol w="3206925">
                  <a:extLst>
                    <a:ext uri="{9D8B030D-6E8A-4147-A177-3AD203B41FA5}">
                      <a16:colId xmlns:a16="http://schemas.microsoft.com/office/drawing/2014/main" val="20001"/>
                    </a:ext>
                  </a:extLst>
                </a:gridCol>
                <a:gridCol w="3681825">
                  <a:extLst>
                    <a:ext uri="{9D8B030D-6E8A-4147-A177-3AD203B41FA5}">
                      <a16:colId xmlns:a16="http://schemas.microsoft.com/office/drawing/2014/main" val="20002"/>
                    </a:ext>
                  </a:extLst>
                </a:gridCol>
              </a:tblGrid>
              <a:tr h="315950">
                <a:tc>
                  <a:txBody>
                    <a:bodyPr/>
                    <a:lstStyle/>
                    <a:p>
                      <a:pPr lvl="0" rtl="0">
                        <a:spcBef>
                          <a:spcPts val="0"/>
                        </a:spcBef>
                        <a:buNone/>
                      </a:pPr>
                      <a:r>
                        <a:rPr lang="en" b="1">
                          <a:solidFill>
                            <a:schemeClr val="dk1"/>
                          </a:solidFill>
                        </a:rPr>
                        <a:t>Rule and Action</a:t>
                      </a:r>
                    </a:p>
                  </a:txBody>
                  <a:tcPr marL="91425" marR="91425" marT="91425" marB="91425"/>
                </a:tc>
                <a:tc>
                  <a:txBody>
                    <a:bodyPr/>
                    <a:lstStyle/>
                    <a:p>
                      <a:pPr lvl="0" algn="ctr" rtl="0">
                        <a:spcBef>
                          <a:spcPts val="0"/>
                        </a:spcBef>
                        <a:buNone/>
                      </a:pPr>
                      <a:r>
                        <a:rPr lang="en" b="1">
                          <a:solidFill>
                            <a:schemeClr val="dk1"/>
                          </a:solidFill>
                        </a:rPr>
                        <a:t>Elaboration </a:t>
                      </a:r>
                    </a:p>
                  </a:txBody>
                  <a:tcPr marL="91425" marR="91425" marT="91425" marB="91425"/>
                </a:tc>
                <a:tc>
                  <a:txBody>
                    <a:bodyPr/>
                    <a:lstStyle/>
                    <a:p>
                      <a:pPr lvl="0" algn="ctr" rtl="0">
                        <a:spcBef>
                          <a:spcPts val="0"/>
                        </a:spcBef>
                        <a:buNone/>
                      </a:pPr>
                      <a:r>
                        <a:rPr lang="en" b="1">
                          <a:solidFill>
                            <a:schemeClr val="dk1"/>
                          </a:solidFill>
                        </a:rPr>
                        <a:t>Examples</a:t>
                      </a:r>
                    </a:p>
                  </a:txBody>
                  <a:tcPr marL="91425" marR="91425" marT="91425" marB="91425"/>
                </a:tc>
                <a:extLst>
                  <a:ext uri="{0D108BD9-81ED-4DB2-BD59-A6C34878D82A}">
                    <a16:rowId xmlns:a16="http://schemas.microsoft.com/office/drawing/2014/main" val="10000"/>
                  </a:ext>
                </a:extLst>
              </a:tr>
              <a:tr h="920325">
                <a:tc>
                  <a:txBody>
                    <a:bodyPr/>
                    <a:lstStyle/>
                    <a:p>
                      <a:pPr lvl="0" rtl="0">
                        <a:spcBef>
                          <a:spcPts val="0"/>
                        </a:spcBef>
                        <a:buNone/>
                      </a:pPr>
                      <a:r>
                        <a:rPr lang="en">
                          <a:solidFill>
                            <a:schemeClr val="dk1"/>
                          </a:solidFill>
                        </a:rPr>
                        <a:t>Rule 4. EXCLUDE</a:t>
                      </a:r>
                    </a:p>
                  </a:txBody>
                  <a:tcPr marL="91425" marR="91425" marT="91425" marB="91425"/>
                </a:tc>
                <a:tc>
                  <a:txBody>
                    <a:bodyPr/>
                    <a:lstStyle/>
                    <a:p>
                      <a:pPr lvl="0" rtl="0">
                        <a:lnSpc>
                          <a:spcPct val="115000"/>
                        </a:lnSpc>
                        <a:spcBef>
                          <a:spcPts val="0"/>
                        </a:spcBef>
                        <a:buNone/>
                      </a:pPr>
                      <a:r>
                        <a:rPr lang="en">
                          <a:solidFill>
                            <a:schemeClr val="dk1"/>
                          </a:solidFill>
                        </a:rPr>
                        <a:t>if the prefixes for roots can be more readily known</a:t>
                      </a:r>
                    </a:p>
                  </a:txBody>
                  <a:tcPr marL="91425" marR="91425" marT="91425" marB="91425"/>
                </a:tc>
                <a:tc>
                  <a:txBody>
                    <a:bodyPr/>
                    <a:lstStyle/>
                    <a:p>
                      <a:pPr lvl="0" rtl="0">
                        <a:lnSpc>
                          <a:spcPct val="115000"/>
                        </a:lnSpc>
                        <a:spcBef>
                          <a:spcPts val="0"/>
                        </a:spcBef>
                        <a:buNone/>
                      </a:pPr>
                      <a:r>
                        <a:rPr lang="en" b="1" i="1">
                          <a:solidFill>
                            <a:srgbClr val="FF0000"/>
                          </a:solidFill>
                        </a:rPr>
                        <a:t>mis-</a:t>
                      </a:r>
                      <a:r>
                        <a:rPr lang="en" i="1">
                          <a:solidFill>
                            <a:srgbClr val="FF0000"/>
                          </a:solidFill>
                        </a:rPr>
                        <a:t>conduct</a:t>
                      </a:r>
                      <a:r>
                        <a:rPr lang="en">
                          <a:solidFill>
                            <a:schemeClr val="dk1"/>
                          </a:solidFill>
                        </a:rPr>
                        <a:t>:  if </a:t>
                      </a:r>
                      <a:r>
                        <a:rPr lang="en" i="1">
                          <a:solidFill>
                            <a:srgbClr val="FF0000"/>
                          </a:solidFill>
                        </a:rPr>
                        <a:t>conduct</a:t>
                      </a:r>
                      <a:r>
                        <a:rPr lang="en">
                          <a:solidFill>
                            <a:srgbClr val="FF0000"/>
                          </a:solidFill>
                        </a:rPr>
                        <a:t> </a:t>
                      </a:r>
                      <a:r>
                        <a:rPr lang="en">
                          <a:solidFill>
                            <a:schemeClr val="dk1"/>
                          </a:solidFill>
                        </a:rPr>
                        <a:t>is known, the prefix </a:t>
                      </a:r>
                      <a:r>
                        <a:rPr lang="en" b="1" i="1">
                          <a:solidFill>
                            <a:srgbClr val="FF0000"/>
                          </a:solidFill>
                        </a:rPr>
                        <a:t>mis-</a:t>
                      </a:r>
                      <a:r>
                        <a:rPr lang="en">
                          <a:solidFill>
                            <a:schemeClr val="dk1"/>
                          </a:solidFill>
                        </a:rPr>
                        <a:t> indicates “mistaken” or “wrong” conduct </a:t>
                      </a:r>
                      <a:r>
                        <a:rPr lang="en" sz="1200">
                          <a:solidFill>
                            <a:schemeClr val="dk1"/>
                          </a:solidFill>
                        </a:rPr>
                        <a:t>(cf. Bauer &amp; Nation’s (1993) level 3)</a:t>
                      </a:r>
                    </a:p>
                  </a:txBody>
                  <a:tcPr marL="91425" marR="91425" marT="91425" marB="91425"/>
                </a:tc>
                <a:extLst>
                  <a:ext uri="{0D108BD9-81ED-4DB2-BD59-A6C34878D82A}">
                    <a16:rowId xmlns:a16="http://schemas.microsoft.com/office/drawing/2014/main" val="10001"/>
                  </a:ext>
                </a:extLst>
              </a:tr>
              <a:tr h="535450">
                <a:tc>
                  <a:txBody>
                    <a:bodyPr/>
                    <a:lstStyle/>
                    <a:p>
                      <a:pPr lvl="0">
                        <a:spcBef>
                          <a:spcPts val="0"/>
                        </a:spcBef>
                        <a:buNone/>
                      </a:pPr>
                      <a:r>
                        <a:rPr lang="en">
                          <a:solidFill>
                            <a:schemeClr val="dk1"/>
                          </a:solidFill>
                        </a:rPr>
                        <a:t>Rule 5. EXCLUDE</a:t>
                      </a:r>
                    </a:p>
                    <a:p>
                      <a:pPr lvl="0" rtl="0">
                        <a:lnSpc>
                          <a:spcPct val="115000"/>
                        </a:lnSpc>
                        <a:spcBef>
                          <a:spcPts val="0"/>
                        </a:spcBef>
                        <a:buNone/>
                      </a:pPr>
                      <a:endParaRPr/>
                    </a:p>
                  </a:txBody>
                  <a:tcPr marL="91425" marR="91425" marT="91425" marB="91425"/>
                </a:tc>
                <a:tc>
                  <a:txBody>
                    <a:bodyPr/>
                    <a:lstStyle/>
                    <a:p>
                      <a:pPr lvl="0" rtl="0">
                        <a:lnSpc>
                          <a:spcPct val="115000"/>
                        </a:lnSpc>
                        <a:spcBef>
                          <a:spcPts val="0"/>
                        </a:spcBef>
                        <a:buNone/>
                      </a:pPr>
                      <a:r>
                        <a:rPr lang="en">
                          <a:solidFill>
                            <a:schemeClr val="dk1"/>
                          </a:solidFill>
                        </a:rPr>
                        <a:t>proper nouns with capital letters</a:t>
                      </a:r>
                    </a:p>
                  </a:txBody>
                  <a:tcPr marL="91425" marR="91425" marT="91425" marB="91425"/>
                </a:tc>
                <a:tc>
                  <a:txBody>
                    <a:bodyPr/>
                    <a:lstStyle/>
                    <a:p>
                      <a:pPr lvl="0" rtl="0">
                        <a:lnSpc>
                          <a:spcPct val="115000"/>
                        </a:lnSpc>
                        <a:spcBef>
                          <a:spcPts val="0"/>
                        </a:spcBef>
                        <a:buNone/>
                      </a:pPr>
                      <a:r>
                        <a:rPr lang="en" i="1">
                          <a:solidFill>
                            <a:srgbClr val="FF0000"/>
                          </a:solidFill>
                        </a:rPr>
                        <a:t>America, Nigeria </a:t>
                      </a:r>
                    </a:p>
                  </a:txBody>
                  <a:tcPr marL="91425" marR="91425" marT="91425" marB="91425"/>
                </a:tc>
                <a:extLst>
                  <a:ext uri="{0D108BD9-81ED-4DB2-BD59-A6C34878D82A}">
                    <a16:rowId xmlns:a16="http://schemas.microsoft.com/office/drawing/2014/main" val="10002"/>
                  </a:ext>
                </a:extLst>
              </a:tr>
              <a:tr h="584200">
                <a:tc>
                  <a:txBody>
                    <a:bodyPr/>
                    <a:lstStyle/>
                    <a:p>
                      <a:pPr lvl="0">
                        <a:spcBef>
                          <a:spcPts val="0"/>
                        </a:spcBef>
                        <a:buClr>
                          <a:schemeClr val="dk1"/>
                        </a:buClr>
                        <a:buSzPct val="78571"/>
                        <a:buFont typeface="Arial"/>
                        <a:buNone/>
                      </a:pPr>
                      <a:r>
                        <a:rPr lang="en">
                          <a:solidFill>
                            <a:schemeClr val="dk1"/>
                          </a:solidFill>
                        </a:rPr>
                        <a:t>Rule 6. EXCLUDE</a:t>
                      </a:r>
                    </a:p>
                    <a:p>
                      <a:pPr lvl="0" rtl="0">
                        <a:spcBef>
                          <a:spcPts val="0"/>
                        </a:spcBef>
                        <a:buNone/>
                      </a:pPr>
                      <a:endParaRPr/>
                    </a:p>
                  </a:txBody>
                  <a:tcPr marL="91425" marR="91425" marT="91425" marB="91425"/>
                </a:tc>
                <a:tc>
                  <a:txBody>
                    <a:bodyPr/>
                    <a:lstStyle/>
                    <a:p>
                      <a:pPr lvl="0" rtl="0">
                        <a:lnSpc>
                          <a:spcPct val="115000"/>
                        </a:lnSpc>
                        <a:spcBef>
                          <a:spcPts val="0"/>
                        </a:spcBef>
                        <a:buNone/>
                      </a:pPr>
                      <a:r>
                        <a:rPr lang="en">
                          <a:solidFill>
                            <a:schemeClr val="dk1"/>
                          </a:solidFill>
                        </a:rPr>
                        <a:t>compound nouns if both words are lower frequency and transparent</a:t>
                      </a:r>
                    </a:p>
                  </a:txBody>
                  <a:tcPr marL="91425" marR="91425" marT="91425" marB="91425"/>
                </a:tc>
                <a:tc>
                  <a:txBody>
                    <a:bodyPr/>
                    <a:lstStyle/>
                    <a:p>
                      <a:pPr lvl="0" rtl="0">
                        <a:lnSpc>
                          <a:spcPct val="115000"/>
                        </a:lnSpc>
                        <a:spcBef>
                          <a:spcPts val="0"/>
                        </a:spcBef>
                        <a:buClr>
                          <a:schemeClr val="dk1"/>
                        </a:buClr>
                        <a:buSzPct val="78571"/>
                        <a:buFont typeface="Arial"/>
                        <a:buNone/>
                      </a:pPr>
                      <a:r>
                        <a:rPr lang="en" i="1">
                          <a:solidFill>
                            <a:srgbClr val="FF0000"/>
                          </a:solidFill>
                        </a:rPr>
                        <a:t>Bookstore, crossroads</a:t>
                      </a:r>
                    </a:p>
                    <a:p>
                      <a:pPr lvl="0" rtl="0">
                        <a:spcBef>
                          <a:spcPts val="0"/>
                        </a:spcBef>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631000" cy="572700"/>
          </a:xfrm>
          <a:prstGeom prst="rect">
            <a:avLst/>
          </a:prstGeom>
        </p:spPr>
        <p:txBody>
          <a:bodyPr lIns="91425" tIns="91425" rIns="91425" bIns="91425" anchor="t" anchorCtr="0">
            <a:noAutofit/>
          </a:bodyPr>
          <a:lstStyle/>
          <a:p>
            <a:pPr lvl="0">
              <a:spcBef>
                <a:spcPts val="0"/>
              </a:spcBef>
              <a:buNone/>
            </a:pPr>
            <a:r>
              <a:rPr lang="en"/>
              <a:t>Step 5: </a:t>
            </a:r>
            <a:r>
              <a:rPr lang="en" sz="2400" b="1">
                <a:solidFill>
                  <a:srgbClr val="0000FF"/>
                </a:solidFill>
              </a:rPr>
              <a:t>Ordering the words (</a:t>
            </a:r>
            <a:r>
              <a:rPr lang="en" sz="2400" b="1">
                <a:solidFill>
                  <a:srgbClr val="FF0000"/>
                </a:solidFill>
              </a:rPr>
              <a:t>5 steps</a:t>
            </a:r>
            <a:r>
              <a:rPr lang="en" sz="2400" b="1">
                <a:solidFill>
                  <a:srgbClr val="0000FF"/>
                </a:solidFill>
              </a:rPr>
              <a:t>)</a:t>
            </a:r>
            <a:r>
              <a:rPr lang="en" sz="2000" b="1">
                <a:solidFill>
                  <a:srgbClr val="0000FF"/>
                </a:solidFill>
              </a:rPr>
              <a:t> </a:t>
            </a:r>
          </a:p>
        </p:txBody>
      </p:sp>
      <p:sp>
        <p:nvSpPr>
          <p:cNvPr id="138" name="Shape 138"/>
          <p:cNvSpPr txBox="1">
            <a:spLocks noGrp="1"/>
          </p:cNvSpPr>
          <p:nvPr>
            <p:ph type="body" idx="1"/>
          </p:nvPr>
        </p:nvSpPr>
        <p:spPr>
          <a:xfrm>
            <a:off x="311700" y="1152475"/>
            <a:ext cx="8740500" cy="5727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DV-8k = 2 lists: core 2000-word list </a:t>
            </a:r>
            <a:r>
              <a:rPr lang="en" sz="1200">
                <a:solidFill>
                  <a:schemeClr val="dk1"/>
                </a:solidFill>
              </a:rPr>
              <a:t>[COCA’s SOAP 100m words]</a:t>
            </a:r>
            <a:r>
              <a:rPr lang="en">
                <a:solidFill>
                  <a:schemeClr val="dk1"/>
                </a:solidFill>
              </a:rPr>
              <a:t> + 6000 words </a:t>
            </a:r>
            <a:r>
              <a:rPr lang="en" sz="1200">
                <a:solidFill>
                  <a:schemeClr val="dk1"/>
                </a:solidFill>
              </a:rPr>
              <a:t>[COCA 400m words]. </a:t>
            </a:r>
          </a:p>
          <a:p>
            <a:pPr lvl="0">
              <a:spcBef>
                <a:spcPts val="0"/>
              </a:spcBef>
              <a:buNone/>
            </a:pPr>
            <a:endParaRPr/>
          </a:p>
        </p:txBody>
      </p:sp>
      <p:sp>
        <p:nvSpPr>
          <p:cNvPr id="139" name="Shape 139"/>
          <p:cNvSpPr txBox="1"/>
          <p:nvPr/>
        </p:nvSpPr>
        <p:spPr>
          <a:xfrm>
            <a:off x="1058950" y="1611125"/>
            <a:ext cx="7993200" cy="3260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chemeClr val="dk1"/>
              </a:buClr>
              <a:buSzPct val="100000"/>
              <a:buAutoNum type="arabicPeriod"/>
            </a:pPr>
            <a:r>
              <a:rPr lang="en" sz="1800" i="1" dirty="0">
                <a:solidFill>
                  <a:srgbClr val="FF0000"/>
                </a:solidFill>
              </a:rPr>
              <a:t>Delete</a:t>
            </a:r>
            <a:r>
              <a:rPr lang="en" sz="1800" i="1" dirty="0">
                <a:solidFill>
                  <a:schemeClr val="dk1"/>
                </a:solidFill>
              </a:rPr>
              <a:t> redundant lemmas, low dispersion and other words, </a:t>
            </a:r>
          </a:p>
          <a:p>
            <a:pPr marL="730250" lvl="0" indent="-342900" rtl="0">
              <a:lnSpc>
                <a:spcPct val="115000"/>
              </a:lnSpc>
              <a:spcBef>
                <a:spcPts val="0"/>
              </a:spcBef>
              <a:buClr>
                <a:schemeClr val="dk1"/>
              </a:buClr>
              <a:buSzPct val="61111"/>
              <a:buFont typeface="+mj-lt"/>
              <a:buAutoNum type="arabicPeriod"/>
            </a:pPr>
            <a:r>
              <a:rPr lang="en" sz="1800" i="1" dirty="0">
                <a:solidFill>
                  <a:schemeClr val="dk1"/>
                </a:solidFill>
              </a:rPr>
              <a:t>→ separately rank 2 lists (1-2000 and 2001 to 8000) according to frequency</a:t>
            </a:r>
          </a:p>
          <a:p>
            <a:pPr marL="228600" lvl="0" indent="-228600" rtl="0">
              <a:lnSpc>
                <a:spcPct val="115000"/>
              </a:lnSpc>
              <a:spcBef>
                <a:spcPts val="0"/>
              </a:spcBef>
              <a:buClr>
                <a:schemeClr val="dk1"/>
              </a:buClr>
              <a:buFont typeface="+mj-lt"/>
              <a:buAutoNum type="arabicPeriod"/>
            </a:pPr>
            <a:endParaRPr sz="1000" i="1" dirty="0">
              <a:solidFill>
                <a:schemeClr val="dk1"/>
              </a:solidFill>
            </a:endParaRPr>
          </a:p>
          <a:p>
            <a:pPr marL="457200" lvl="0" indent="-342900" rtl="0">
              <a:lnSpc>
                <a:spcPct val="115000"/>
              </a:lnSpc>
              <a:spcBef>
                <a:spcPts val="0"/>
              </a:spcBef>
              <a:buClr>
                <a:schemeClr val="dk1"/>
              </a:buClr>
              <a:buSzPct val="100000"/>
              <a:buAutoNum type="arabicPeriod"/>
            </a:pPr>
            <a:r>
              <a:rPr lang="en" sz="1800" i="1" dirty="0">
                <a:solidFill>
                  <a:srgbClr val="FF0000"/>
                </a:solidFill>
              </a:rPr>
              <a:t>Combine</a:t>
            </a:r>
            <a:r>
              <a:rPr lang="en" sz="1800" i="1" dirty="0">
                <a:solidFill>
                  <a:schemeClr val="dk1"/>
                </a:solidFill>
              </a:rPr>
              <a:t> 2 lists into 1 Excel list, and then alphabetize it</a:t>
            </a:r>
          </a:p>
          <a:p>
            <a:pPr marL="228600" lvl="0" indent="-228600" rtl="0">
              <a:lnSpc>
                <a:spcPct val="115000"/>
              </a:lnSpc>
              <a:spcBef>
                <a:spcPts val="0"/>
              </a:spcBef>
              <a:buClr>
                <a:schemeClr val="dk1"/>
              </a:buClr>
              <a:buFont typeface="+mj-lt"/>
              <a:buAutoNum type="arabicPeriod"/>
            </a:pPr>
            <a:endParaRPr sz="1000" i="1" dirty="0">
              <a:solidFill>
                <a:schemeClr val="dk1"/>
              </a:solidFill>
            </a:endParaRPr>
          </a:p>
          <a:p>
            <a:pPr marL="457200" lvl="0" indent="-342900" rtl="0">
              <a:lnSpc>
                <a:spcPct val="115000"/>
              </a:lnSpc>
              <a:spcBef>
                <a:spcPts val="0"/>
              </a:spcBef>
              <a:buClr>
                <a:schemeClr val="dk1"/>
              </a:buClr>
              <a:buSzPct val="100000"/>
              <a:buAutoNum type="arabicPeriod"/>
            </a:pPr>
            <a:r>
              <a:rPr lang="en" sz="1800" i="1" dirty="0">
                <a:solidFill>
                  <a:srgbClr val="FF0000"/>
                </a:solidFill>
              </a:rPr>
              <a:t>Delete</a:t>
            </a:r>
            <a:r>
              <a:rPr lang="en" sz="1800" i="1" dirty="0">
                <a:solidFill>
                  <a:schemeClr val="dk1"/>
                </a:solidFill>
              </a:rPr>
              <a:t> words from 6000-word list that duplicated ones on the shorter list </a:t>
            </a:r>
          </a:p>
          <a:p>
            <a:pPr marL="228600" lvl="0" indent="-228600" rtl="0">
              <a:lnSpc>
                <a:spcPct val="115000"/>
              </a:lnSpc>
              <a:spcBef>
                <a:spcPts val="0"/>
              </a:spcBef>
              <a:buClr>
                <a:schemeClr val="dk1"/>
              </a:buClr>
              <a:buFont typeface="+mj-lt"/>
              <a:buAutoNum type="arabicPeriod"/>
            </a:pPr>
            <a:endParaRPr sz="1000" i="1" dirty="0">
              <a:solidFill>
                <a:schemeClr val="dk1"/>
              </a:solidFill>
            </a:endParaRPr>
          </a:p>
          <a:p>
            <a:pPr marL="457200" lvl="0" indent="-342900" rtl="0">
              <a:lnSpc>
                <a:spcPct val="115000"/>
              </a:lnSpc>
              <a:spcBef>
                <a:spcPts val="0"/>
              </a:spcBef>
              <a:buClr>
                <a:schemeClr val="dk1"/>
              </a:buClr>
              <a:buSzPct val="100000"/>
              <a:buAutoNum type="arabicPeriod"/>
            </a:pPr>
            <a:r>
              <a:rPr lang="en" sz="1800" i="1" dirty="0">
                <a:solidFill>
                  <a:srgbClr val="FF0000"/>
                </a:solidFill>
              </a:rPr>
              <a:t>Renumber</a:t>
            </a:r>
            <a:r>
              <a:rPr lang="en" sz="1800" i="1" dirty="0">
                <a:solidFill>
                  <a:schemeClr val="dk1"/>
                </a:solidFill>
              </a:rPr>
              <a:t> the 6000-word list and </a:t>
            </a:r>
            <a:r>
              <a:rPr lang="en" sz="1800" i="1" dirty="0">
                <a:solidFill>
                  <a:srgbClr val="FF0000"/>
                </a:solidFill>
              </a:rPr>
              <a:t>add</a:t>
            </a:r>
            <a:r>
              <a:rPr lang="en" sz="1800" i="1" dirty="0">
                <a:solidFill>
                  <a:schemeClr val="dk1"/>
                </a:solidFill>
              </a:rPr>
              <a:t> to the 2000-word list for the final step in the creation of the DV-8k</a:t>
            </a:r>
          </a:p>
          <a:p>
            <a:pPr marL="228600" lvl="0" indent="-228600" rtl="0">
              <a:lnSpc>
                <a:spcPct val="115000"/>
              </a:lnSpc>
              <a:spcBef>
                <a:spcPts val="0"/>
              </a:spcBef>
              <a:buClr>
                <a:schemeClr val="dk1"/>
              </a:buClr>
              <a:buFont typeface="+mj-lt"/>
              <a:buAutoNum type="arabicPeriod"/>
            </a:pPr>
            <a:endParaRPr sz="1000" i="1" dirty="0">
              <a:solidFill>
                <a:schemeClr val="dk1"/>
              </a:solidFill>
            </a:endParaRPr>
          </a:p>
          <a:p>
            <a:pPr marL="114300" lvl="0" rtl="0">
              <a:lnSpc>
                <a:spcPct val="115000"/>
              </a:lnSpc>
              <a:spcBef>
                <a:spcPts val="0"/>
              </a:spcBef>
              <a:buClr>
                <a:schemeClr val="dk1"/>
              </a:buClr>
              <a:buSzPct val="100000"/>
            </a:pPr>
            <a:r>
              <a:rPr lang="en" sz="1800" i="1" dirty="0">
                <a:solidFill>
                  <a:schemeClr val="dk1"/>
                </a:solidFill>
              </a:rPr>
              <a:t>(Over several months, several proof-readings and revisions were made)</a:t>
            </a:r>
          </a:p>
          <a:p>
            <a:pPr lvl="0" rtl="0">
              <a:lnSpc>
                <a:spcPct val="115000"/>
              </a:lnSpc>
              <a:spcBef>
                <a:spcPts val="0"/>
              </a:spcBef>
              <a:spcAft>
                <a:spcPts val="1600"/>
              </a:spcAft>
              <a:buClr>
                <a:schemeClr val="dk1"/>
              </a:buClr>
              <a:buFont typeface="Arial"/>
              <a:buNone/>
            </a:pPr>
            <a:endParaRPr sz="1800" dirty="0">
              <a:solidFill>
                <a:schemeClr val="dk2"/>
              </a:solidFill>
            </a:endParaRPr>
          </a:p>
          <a:p>
            <a:pPr lvl="0">
              <a:spcBef>
                <a:spcPts val="0"/>
              </a:spcBef>
              <a:buNone/>
            </a:pPr>
            <a:endParaRPr dirty="0"/>
          </a:p>
        </p:txBody>
      </p:sp>
      <p:sp>
        <p:nvSpPr>
          <p:cNvPr id="140" name="Shape 140"/>
          <p:cNvSpPr/>
          <p:nvPr/>
        </p:nvSpPr>
        <p:spPr>
          <a:xfrm>
            <a:off x="446275" y="1853175"/>
            <a:ext cx="559800" cy="29196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04925"/>
            <a:ext cx="8520600" cy="7083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3000"/>
              <a:t>Step 6: </a:t>
            </a:r>
            <a:r>
              <a:rPr lang="en" sz="2400" b="1">
                <a:solidFill>
                  <a:srgbClr val="0000FF"/>
                </a:solidFill>
              </a:rPr>
              <a:t>Cross-checking -- Comparing </a:t>
            </a:r>
            <a:r>
              <a:rPr lang="en" sz="2400" b="1">
                <a:solidFill>
                  <a:srgbClr val="FF0000"/>
                </a:solidFill>
              </a:rPr>
              <a:t>Types</a:t>
            </a:r>
            <a:r>
              <a:rPr lang="en" sz="2400" b="1">
                <a:solidFill>
                  <a:srgbClr val="0000FF"/>
                </a:solidFill>
              </a:rPr>
              <a:t> </a:t>
            </a:r>
          </a:p>
        </p:txBody>
      </p:sp>
      <p:sp>
        <p:nvSpPr>
          <p:cNvPr id="146" name="Shape 146"/>
          <p:cNvSpPr txBox="1">
            <a:spLocks noGrp="1"/>
          </p:cNvSpPr>
          <p:nvPr>
            <p:ph type="body" idx="1"/>
          </p:nvPr>
        </p:nvSpPr>
        <p:spPr>
          <a:xfrm>
            <a:off x="311700" y="913225"/>
            <a:ext cx="8441100" cy="40593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Core lists (2000 words): BNC, COCA+BNC, CEEC, GSL, NGSL </a:t>
            </a:r>
          </a:p>
          <a:p>
            <a:pPr lvl="0" rtl="0">
              <a:spcBef>
                <a:spcPts val="0"/>
              </a:spcBef>
              <a:spcAft>
                <a:spcPts val="0"/>
              </a:spcAft>
              <a:buNone/>
            </a:pPr>
            <a:r>
              <a:rPr lang="en">
                <a:solidFill>
                  <a:schemeClr val="dk1"/>
                </a:solidFill>
              </a:rPr>
              <a:t>Long lists (6-8000 words): BNC, COCA+BNC, CEEC, GSL, NGSL </a:t>
            </a:r>
          </a:p>
          <a:p>
            <a:pPr lvl="0" rtl="0">
              <a:lnSpc>
                <a:spcPct val="100000"/>
              </a:lnSpc>
              <a:spcBef>
                <a:spcPts val="0"/>
              </a:spcBef>
              <a:spcAft>
                <a:spcPts val="0"/>
              </a:spcAft>
              <a:buNone/>
            </a:pPr>
            <a:endParaRPr sz="1200"/>
          </a:p>
          <a:p>
            <a:pPr lvl="0" rtl="0">
              <a:lnSpc>
                <a:spcPct val="100000"/>
              </a:lnSpc>
              <a:spcBef>
                <a:spcPts val="0"/>
              </a:spcBef>
              <a:spcAft>
                <a:spcPts val="0"/>
              </a:spcAft>
              <a:buNone/>
            </a:pPr>
            <a:r>
              <a:rPr lang="en">
                <a:solidFill>
                  <a:srgbClr val="000000"/>
                </a:solidFill>
              </a:rPr>
              <a:t>Comparisons by </a:t>
            </a:r>
            <a:r>
              <a:rPr lang="en" b="1">
                <a:solidFill>
                  <a:srgbClr val="FF0000"/>
                </a:solidFill>
              </a:rPr>
              <a:t>type</a:t>
            </a:r>
            <a:r>
              <a:rPr lang="en">
                <a:solidFill>
                  <a:srgbClr val="000000"/>
                </a:solidFill>
              </a:rPr>
              <a:t>, not token or wordfamily </a:t>
            </a:r>
          </a:p>
          <a:p>
            <a:pPr lvl="0" indent="457200" rtl="0">
              <a:lnSpc>
                <a:spcPct val="100000"/>
              </a:lnSpc>
              <a:spcBef>
                <a:spcPts val="0"/>
              </a:spcBef>
              <a:spcAft>
                <a:spcPts val="0"/>
              </a:spcAft>
              <a:buNone/>
            </a:pPr>
            <a:endParaRPr sz="1000"/>
          </a:p>
          <a:p>
            <a:pPr marL="914400" lvl="0" indent="457200" rtl="0">
              <a:lnSpc>
                <a:spcPct val="100000"/>
              </a:lnSpc>
              <a:spcBef>
                <a:spcPts val="0"/>
              </a:spcBef>
              <a:spcAft>
                <a:spcPts val="0"/>
              </a:spcAft>
              <a:buNone/>
            </a:pPr>
            <a:r>
              <a:rPr lang="en"/>
              <a:t>Eg He is </a:t>
            </a:r>
            <a:r>
              <a:rPr lang="en">
                <a:solidFill>
                  <a:srgbClr val="FF0000"/>
                </a:solidFill>
              </a:rPr>
              <a:t>fit</a:t>
            </a:r>
            <a:r>
              <a:rPr lang="en"/>
              <a:t>, which is </a:t>
            </a:r>
            <a:r>
              <a:rPr lang="en">
                <a:solidFill>
                  <a:srgbClr val="FF0000"/>
                </a:solidFill>
              </a:rPr>
              <a:t>fitting</a:t>
            </a:r>
            <a:r>
              <a:rPr lang="en"/>
              <a:t> for an athlete.</a:t>
            </a:r>
          </a:p>
          <a:p>
            <a:pPr lvl="0" rtl="0">
              <a:lnSpc>
                <a:spcPct val="100000"/>
              </a:lnSpc>
              <a:spcBef>
                <a:spcPts val="0"/>
              </a:spcBef>
              <a:spcAft>
                <a:spcPts val="0"/>
              </a:spcAft>
              <a:buNone/>
            </a:pPr>
            <a:endParaRPr sz="1000"/>
          </a:p>
          <a:p>
            <a:pPr lvl="0" rtl="0">
              <a:lnSpc>
                <a:spcPct val="100000"/>
              </a:lnSpc>
              <a:spcBef>
                <a:spcPts val="0"/>
              </a:spcBef>
              <a:spcAft>
                <a:spcPts val="0"/>
              </a:spcAft>
              <a:buNone/>
            </a:pPr>
            <a:r>
              <a:rPr lang="en">
                <a:solidFill>
                  <a:srgbClr val="000000"/>
                </a:solidFill>
              </a:rPr>
              <a:t>This sentence: </a:t>
            </a:r>
          </a:p>
          <a:p>
            <a:pPr marL="457200" lvl="0" indent="-228600" rtl="0">
              <a:lnSpc>
                <a:spcPct val="100000"/>
              </a:lnSpc>
              <a:spcBef>
                <a:spcPts val="0"/>
              </a:spcBef>
              <a:spcAft>
                <a:spcPts val="0"/>
              </a:spcAft>
              <a:buClr>
                <a:srgbClr val="000000"/>
              </a:buClr>
            </a:pPr>
            <a:r>
              <a:rPr lang="en">
                <a:solidFill>
                  <a:srgbClr val="000000"/>
                </a:solidFill>
              </a:rPr>
              <a:t>9 tokens, </a:t>
            </a:r>
          </a:p>
          <a:p>
            <a:pPr marL="457200" lvl="0" indent="-228600" rtl="0">
              <a:lnSpc>
                <a:spcPct val="100000"/>
              </a:lnSpc>
              <a:spcBef>
                <a:spcPts val="0"/>
              </a:spcBef>
              <a:spcAft>
                <a:spcPts val="0"/>
              </a:spcAft>
            </a:pPr>
            <a:r>
              <a:rPr lang="en">
                <a:solidFill>
                  <a:srgbClr val="000000"/>
                </a:solidFill>
              </a:rPr>
              <a:t>8</a:t>
            </a:r>
            <a:r>
              <a:rPr lang="en"/>
              <a:t> </a:t>
            </a:r>
            <a:r>
              <a:rPr lang="en" b="1" i="1">
                <a:solidFill>
                  <a:srgbClr val="FF0000"/>
                </a:solidFill>
              </a:rPr>
              <a:t>types</a:t>
            </a:r>
            <a:r>
              <a:rPr lang="en"/>
              <a:t> </a:t>
            </a:r>
            <a:r>
              <a:rPr lang="en">
                <a:solidFill>
                  <a:srgbClr val="000000"/>
                </a:solidFill>
              </a:rPr>
              <a:t>(2 x is = 1 type), and </a:t>
            </a:r>
          </a:p>
          <a:p>
            <a:pPr marL="457200" lvl="0" indent="-228600" rtl="0">
              <a:lnSpc>
                <a:spcPct val="100000"/>
              </a:lnSpc>
              <a:spcBef>
                <a:spcPts val="0"/>
              </a:spcBef>
              <a:spcAft>
                <a:spcPts val="0"/>
              </a:spcAft>
              <a:buClr>
                <a:srgbClr val="000000"/>
              </a:buClr>
            </a:pPr>
            <a:r>
              <a:rPr lang="en">
                <a:solidFill>
                  <a:srgbClr val="000000"/>
                </a:solidFill>
              </a:rPr>
              <a:t>7 wordfamilies … </a:t>
            </a:r>
            <a:r>
              <a:rPr lang="en" i="1">
                <a:solidFill>
                  <a:srgbClr val="FF0000"/>
                </a:solidFill>
              </a:rPr>
              <a:t>fit </a:t>
            </a:r>
            <a:r>
              <a:rPr lang="en">
                <a:solidFill>
                  <a:srgbClr val="000000"/>
                </a:solidFill>
              </a:rPr>
              <a:t>(adj) and </a:t>
            </a:r>
            <a:r>
              <a:rPr lang="en" i="1">
                <a:solidFill>
                  <a:srgbClr val="FF0000"/>
                </a:solidFill>
              </a:rPr>
              <a:t>fitting </a:t>
            </a:r>
            <a:r>
              <a:rPr lang="en">
                <a:solidFill>
                  <a:srgbClr val="000000"/>
                </a:solidFill>
              </a:rPr>
              <a:t>(adj) are traditionally lumped into 1 wordfamily </a:t>
            </a:r>
            <a:r>
              <a:rPr lang="en" b="1" i="1">
                <a:solidFill>
                  <a:srgbClr val="000000"/>
                </a:solidFill>
              </a:rPr>
              <a:t>despite </a:t>
            </a:r>
            <a:r>
              <a:rPr lang="en">
                <a:solidFill>
                  <a:srgbClr val="000000"/>
                </a:solidFill>
              </a:rPr>
              <a:t>having different meanings. </a:t>
            </a:r>
          </a:p>
          <a:p>
            <a:pPr lvl="0" rtl="0">
              <a:lnSpc>
                <a:spcPct val="100000"/>
              </a:lnSpc>
              <a:spcBef>
                <a:spcPts val="0"/>
              </a:spcBef>
              <a:spcAft>
                <a:spcPts val="0"/>
              </a:spcAft>
              <a:buNone/>
            </a:pPr>
            <a:endParaRPr sz="1400">
              <a:solidFill>
                <a:srgbClr val="000000"/>
              </a:solidFill>
            </a:endParaRPr>
          </a:p>
          <a:p>
            <a:pPr lvl="0" rtl="0">
              <a:lnSpc>
                <a:spcPct val="100000"/>
              </a:lnSpc>
              <a:spcBef>
                <a:spcPts val="0"/>
              </a:spcBef>
              <a:spcAft>
                <a:spcPts val="0"/>
              </a:spcAft>
              <a:buNone/>
            </a:pPr>
            <a:r>
              <a:rPr lang="en">
                <a:solidFill>
                  <a:srgbClr val="000000"/>
                </a:solidFill>
              </a:rPr>
              <a:t>** Comparing wordfamilies → </a:t>
            </a:r>
            <a:r>
              <a:rPr lang="en" b="1" i="1">
                <a:solidFill>
                  <a:srgbClr val="000000"/>
                </a:solidFill>
              </a:rPr>
              <a:t>underestimates </a:t>
            </a:r>
            <a:r>
              <a:rPr lang="en">
                <a:solidFill>
                  <a:srgbClr val="000000"/>
                </a:solidFill>
              </a:rPr>
              <a:t>the “different” words </a:t>
            </a:r>
          </a:p>
          <a:p>
            <a:pPr lvl="0" rtl="0">
              <a:lnSpc>
                <a:spcPct val="100000"/>
              </a:lnSpc>
              <a:spcBef>
                <a:spcPts val="0"/>
              </a:spcBef>
              <a:spcAft>
                <a:spcPts val="0"/>
              </a:spcAft>
              <a:buNone/>
            </a:pPr>
            <a:r>
              <a:rPr lang="en">
                <a:solidFill>
                  <a:srgbClr val="000000"/>
                </a:solidFill>
              </a:rPr>
              <a:t>** Comparing tokens → </a:t>
            </a:r>
            <a:r>
              <a:rPr lang="en" b="1" i="1">
                <a:solidFill>
                  <a:srgbClr val="000000"/>
                </a:solidFill>
              </a:rPr>
              <a:t>overestimate </a:t>
            </a:r>
            <a:r>
              <a:rPr lang="en">
                <a:solidFill>
                  <a:srgbClr val="000000"/>
                </a:solidFill>
              </a:rPr>
              <a:t>if homographs are counted </a:t>
            </a:r>
            <a:r>
              <a:rPr lang="en" sz="1400">
                <a:solidFill>
                  <a:srgbClr val="000000"/>
                </a:solidFill>
              </a:rPr>
              <a:t>(</a:t>
            </a:r>
            <a:r>
              <a:rPr lang="en" sz="1400" i="1">
                <a:solidFill>
                  <a:srgbClr val="FF0000"/>
                </a:solidFill>
              </a:rPr>
              <a:t>crop</a:t>
            </a:r>
            <a:r>
              <a:rPr lang="en" sz="1400">
                <a:solidFill>
                  <a:srgbClr val="000000"/>
                </a:solidFill>
              </a:rPr>
              <a:t> v. and n. = 2) </a:t>
            </a:r>
          </a:p>
          <a:p>
            <a:pPr lvl="0" rtl="0">
              <a:lnSpc>
                <a:spcPct val="100000"/>
              </a:lnSpc>
              <a:spcBef>
                <a:spcPts val="0"/>
              </a:spcBef>
              <a:spcAft>
                <a:spcPts val="0"/>
              </a:spcAft>
              <a:buNone/>
            </a:pPr>
            <a:endParaRPr/>
          </a:p>
          <a:p>
            <a:pPr lvl="0">
              <a:lnSpc>
                <a:spcPct val="100000"/>
              </a:lnSpc>
              <a:spcBef>
                <a:spcPts val="0"/>
              </a:spcBef>
              <a:buNone/>
            </a:pPr>
            <a:endParaRPr/>
          </a:p>
          <a:p>
            <a:pPr lvl="0" rtl="0">
              <a:spcBef>
                <a:spcPts val="0"/>
              </a:spcBef>
              <a:spcAft>
                <a:spcPts val="0"/>
              </a:spcAft>
              <a:buNone/>
            </a:pPr>
            <a:endParaRPr/>
          </a:p>
        </p:txBody>
      </p:sp>
      <p:sp>
        <p:nvSpPr>
          <p:cNvPr id="147" name="Shape 147"/>
          <p:cNvSpPr/>
          <p:nvPr/>
        </p:nvSpPr>
        <p:spPr>
          <a:xfrm>
            <a:off x="5646725" y="1716925"/>
            <a:ext cx="1541700" cy="540600"/>
          </a:xfrm>
          <a:prstGeom prst="wedgeRoundRectCallout">
            <a:avLst>
              <a:gd name="adj1" fmla="val -231919"/>
              <a:gd name="adj2" fmla="val 54065"/>
              <a:gd name="adj3" fmla="val 0"/>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“in good health”</a:t>
            </a:r>
          </a:p>
        </p:txBody>
      </p:sp>
      <p:sp>
        <p:nvSpPr>
          <p:cNvPr id="148" name="Shape 148"/>
          <p:cNvSpPr/>
          <p:nvPr/>
        </p:nvSpPr>
        <p:spPr>
          <a:xfrm>
            <a:off x="5793750" y="2929750"/>
            <a:ext cx="2031000" cy="453000"/>
          </a:xfrm>
          <a:prstGeom prst="wedgeRoundRectCallout">
            <a:avLst>
              <a:gd name="adj1" fmla="val -123744"/>
              <a:gd name="adj2" fmla="val -130640"/>
              <a:gd name="adj3" fmla="val 0"/>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“suitable”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04925"/>
            <a:ext cx="8520600" cy="7083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3000"/>
              <a:t>Step 6: </a:t>
            </a:r>
            <a:r>
              <a:rPr lang="en" sz="2400" b="1">
                <a:solidFill>
                  <a:srgbClr val="0000FF"/>
                </a:solidFill>
              </a:rPr>
              <a:t>Cross-check with other frequency lists </a:t>
            </a:r>
          </a:p>
        </p:txBody>
      </p:sp>
      <p:sp>
        <p:nvSpPr>
          <p:cNvPr id="154" name="Shape 154"/>
          <p:cNvSpPr txBox="1">
            <a:spLocks noGrp="1"/>
          </p:cNvSpPr>
          <p:nvPr>
            <p:ph type="body" idx="1"/>
          </p:nvPr>
        </p:nvSpPr>
        <p:spPr>
          <a:xfrm>
            <a:off x="311700" y="913225"/>
            <a:ext cx="3538500" cy="4059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solidFill>
                  <a:schemeClr val="dk1"/>
                </a:solidFill>
              </a:rPr>
              <a:t>Core lists:</a:t>
            </a:r>
          </a:p>
          <a:p>
            <a:pPr marL="457200" lvl="0" indent="-317500" rtl="0">
              <a:lnSpc>
                <a:spcPct val="100000"/>
              </a:lnSpc>
              <a:spcBef>
                <a:spcPts val="0"/>
              </a:spcBef>
              <a:spcAft>
                <a:spcPts val="0"/>
              </a:spcAft>
              <a:buClr>
                <a:schemeClr val="dk1"/>
              </a:buClr>
              <a:buSzPct val="100000"/>
              <a:buChar char="●"/>
            </a:pPr>
            <a:r>
              <a:rPr lang="en" sz="1400">
                <a:solidFill>
                  <a:schemeClr val="dk1"/>
                </a:solidFill>
              </a:rPr>
              <a:t>BNC, COCA+BNC, CEEC, GSL, NGSL </a:t>
            </a:r>
          </a:p>
          <a:p>
            <a:pPr lvl="0" rtl="0">
              <a:lnSpc>
                <a:spcPct val="100000"/>
              </a:lnSpc>
              <a:spcBef>
                <a:spcPts val="0"/>
              </a:spcBef>
              <a:spcAft>
                <a:spcPts val="0"/>
              </a:spcAft>
              <a:buNone/>
            </a:pPr>
            <a:endParaRPr sz="1000">
              <a:solidFill>
                <a:schemeClr val="dk1"/>
              </a:solidFill>
            </a:endParaRPr>
          </a:p>
          <a:p>
            <a:pPr lvl="0" rtl="0">
              <a:lnSpc>
                <a:spcPct val="100000"/>
              </a:lnSpc>
              <a:spcBef>
                <a:spcPts val="0"/>
              </a:spcBef>
              <a:spcAft>
                <a:spcPts val="0"/>
              </a:spcAft>
              <a:buNone/>
            </a:pPr>
            <a:r>
              <a:rPr lang="en">
                <a:solidFill>
                  <a:schemeClr val="dk1"/>
                </a:solidFill>
              </a:rPr>
              <a:t>Long lists:</a:t>
            </a:r>
          </a:p>
          <a:p>
            <a:pPr marL="457200" lvl="0" indent="-228600" rtl="0">
              <a:lnSpc>
                <a:spcPct val="100000"/>
              </a:lnSpc>
              <a:spcBef>
                <a:spcPts val="0"/>
              </a:spcBef>
              <a:spcAft>
                <a:spcPts val="0"/>
              </a:spcAft>
              <a:buClr>
                <a:schemeClr val="dk1"/>
              </a:buClr>
              <a:buChar char="●"/>
            </a:pPr>
            <a:r>
              <a:rPr lang="en" sz="1400">
                <a:solidFill>
                  <a:schemeClr val="dk1"/>
                </a:solidFill>
              </a:rPr>
              <a:t>BNC, COCA+BNC, CEEC, GSL, NGSL</a:t>
            </a:r>
            <a:r>
              <a:rPr lang="en">
                <a:solidFill>
                  <a:schemeClr val="dk1"/>
                </a:solidFill>
              </a:rPr>
              <a:t> </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
                <a:solidFill>
                  <a:srgbClr val="000000"/>
                </a:solidFill>
              </a:rPr>
              <a:t>Eg (AntWordProfiler)</a:t>
            </a:r>
          </a:p>
          <a:p>
            <a:pPr marL="457200" lvl="0" indent="-228600" rtl="0">
              <a:lnSpc>
                <a:spcPct val="100000"/>
              </a:lnSpc>
              <a:spcBef>
                <a:spcPts val="0"/>
              </a:spcBef>
              <a:spcAft>
                <a:spcPts val="0"/>
              </a:spcAft>
              <a:buClr>
                <a:srgbClr val="000000"/>
              </a:buClr>
            </a:pPr>
            <a:r>
              <a:rPr lang="en" b="1">
                <a:solidFill>
                  <a:srgbClr val="FF0000"/>
                </a:solidFill>
              </a:rPr>
              <a:t>77%</a:t>
            </a:r>
            <a:r>
              <a:rPr lang="en">
                <a:solidFill>
                  <a:srgbClr val="000000"/>
                </a:solidFill>
              </a:rPr>
              <a:t> of DV-8k types appear on BNC COCA</a:t>
            </a:r>
          </a:p>
          <a:p>
            <a:pPr lvl="0" rtl="0">
              <a:lnSpc>
                <a:spcPct val="100000"/>
              </a:lnSpc>
              <a:spcBef>
                <a:spcPts val="0"/>
              </a:spcBef>
              <a:spcAft>
                <a:spcPts val="0"/>
              </a:spcAft>
              <a:buNone/>
            </a:pPr>
            <a:endParaRPr>
              <a:solidFill>
                <a:srgbClr val="000000"/>
              </a:solidFill>
            </a:endParaRPr>
          </a:p>
          <a:p>
            <a:pPr lvl="0" rtl="0">
              <a:lnSpc>
                <a:spcPct val="100000"/>
              </a:lnSpc>
              <a:spcBef>
                <a:spcPts val="0"/>
              </a:spcBef>
              <a:spcAft>
                <a:spcPts val="0"/>
              </a:spcAft>
              <a:buNone/>
            </a:pPr>
            <a:r>
              <a:rPr lang="en" sz="1400" i="1">
                <a:solidFill>
                  <a:srgbClr val="000000"/>
                </a:solidFill>
              </a:rPr>
              <a:t>Method note: </a:t>
            </a:r>
          </a:p>
          <a:p>
            <a:pPr marL="457200" lvl="0" indent="-317500" rtl="0">
              <a:lnSpc>
                <a:spcPct val="100000"/>
              </a:lnSpc>
              <a:spcBef>
                <a:spcPts val="0"/>
              </a:spcBef>
              <a:spcAft>
                <a:spcPts val="0"/>
              </a:spcAft>
              <a:buClr>
                <a:srgbClr val="000000"/>
              </a:buClr>
              <a:buSzPct val="100000"/>
            </a:pPr>
            <a:r>
              <a:rPr lang="en" sz="1400" i="1">
                <a:solidFill>
                  <a:srgbClr val="000000"/>
                </a:solidFill>
              </a:rPr>
              <a:t>AntWordProfiler  gave scores between Lextutor’s VocabProfiler (</a:t>
            </a:r>
            <a:r>
              <a:rPr lang="en" sz="1400" i="1">
                <a:solidFill>
                  <a:srgbClr val="FF0000"/>
                </a:solidFill>
              </a:rPr>
              <a:t>94%</a:t>
            </a:r>
            <a:r>
              <a:rPr lang="en" sz="1400" i="1">
                <a:solidFill>
                  <a:srgbClr val="000000"/>
                </a:solidFill>
              </a:rPr>
              <a:t>) and Text Lex Compare (</a:t>
            </a:r>
            <a:r>
              <a:rPr lang="en" sz="1400" i="1">
                <a:solidFill>
                  <a:srgbClr val="FF0000"/>
                </a:solidFill>
              </a:rPr>
              <a:t>71%</a:t>
            </a:r>
            <a:r>
              <a:rPr lang="en" sz="1400" i="1">
                <a:solidFill>
                  <a:srgbClr val="000000"/>
                </a:solidFill>
              </a:rPr>
              <a:t>)</a:t>
            </a:r>
          </a:p>
        </p:txBody>
      </p:sp>
      <p:pic>
        <p:nvPicPr>
          <p:cNvPr id="155" name="Shape 155"/>
          <p:cNvPicPr preferRelativeResize="0"/>
          <p:nvPr/>
        </p:nvPicPr>
        <p:blipFill>
          <a:blip r:embed="rId3">
            <a:alphaModFix/>
          </a:blip>
          <a:stretch>
            <a:fillRect/>
          </a:stretch>
        </p:blipFill>
        <p:spPr>
          <a:xfrm>
            <a:off x="3726125" y="810975"/>
            <a:ext cx="5345800" cy="4161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113400"/>
            <a:ext cx="8520600" cy="529200"/>
          </a:xfrm>
          <a:prstGeom prst="rect">
            <a:avLst/>
          </a:prstGeom>
        </p:spPr>
        <p:txBody>
          <a:bodyPr lIns="91425" tIns="91425" rIns="91425" bIns="91425" anchor="t" anchorCtr="0">
            <a:noAutofit/>
          </a:bodyPr>
          <a:lstStyle/>
          <a:p>
            <a:pPr lvl="0" rtl="0">
              <a:spcBef>
                <a:spcPts val="0"/>
              </a:spcBef>
              <a:buNone/>
            </a:pPr>
            <a:r>
              <a:rPr lang="en" sz="3000"/>
              <a:t>Results -  </a:t>
            </a:r>
            <a:r>
              <a:rPr lang="en" sz="2400" b="1">
                <a:solidFill>
                  <a:srgbClr val="0000FF"/>
                </a:solidFill>
              </a:rPr>
              <a:t>Interrater agreement &amp; deletions </a:t>
            </a:r>
          </a:p>
          <a:p>
            <a:pPr lvl="0" rtl="0">
              <a:spcBef>
                <a:spcPts val="0"/>
              </a:spcBef>
              <a:buClr>
                <a:schemeClr val="dk1"/>
              </a:buClr>
              <a:buSzPct val="36666"/>
              <a:buFont typeface="Arial"/>
              <a:buNone/>
            </a:pPr>
            <a:r>
              <a:rPr lang="en" sz="3000"/>
              <a:t> </a:t>
            </a:r>
          </a:p>
        </p:txBody>
      </p:sp>
      <p:sp>
        <p:nvSpPr>
          <p:cNvPr id="161" name="Shape 161"/>
          <p:cNvSpPr txBox="1"/>
          <p:nvPr/>
        </p:nvSpPr>
        <p:spPr>
          <a:xfrm>
            <a:off x="365325" y="722797"/>
            <a:ext cx="3288000" cy="365700"/>
          </a:xfrm>
          <a:prstGeom prst="rect">
            <a:avLst/>
          </a:prstGeom>
          <a:noFill/>
          <a:ln>
            <a:noFill/>
          </a:ln>
        </p:spPr>
        <p:txBody>
          <a:bodyPr lIns="91425" tIns="91425" rIns="91425" bIns="91425" anchor="ctr" anchorCtr="0">
            <a:noAutofit/>
          </a:bodyPr>
          <a:lstStyle/>
          <a:p>
            <a:pPr lvl="0" rtl="0">
              <a:spcBef>
                <a:spcPts val="0"/>
              </a:spcBef>
              <a:buNone/>
            </a:pPr>
            <a:endParaRPr sz="1200"/>
          </a:p>
          <a:p>
            <a:pPr lvl="0" rtl="0">
              <a:spcBef>
                <a:spcPts val="0"/>
              </a:spcBef>
              <a:buNone/>
            </a:pPr>
            <a:endParaRPr sz="1800"/>
          </a:p>
        </p:txBody>
      </p:sp>
      <p:sp>
        <p:nvSpPr>
          <p:cNvPr id="162" name="Shape 162"/>
          <p:cNvSpPr txBox="1"/>
          <p:nvPr/>
        </p:nvSpPr>
        <p:spPr>
          <a:xfrm>
            <a:off x="365300" y="810975"/>
            <a:ext cx="8520600" cy="15270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b="1">
                <a:solidFill>
                  <a:schemeClr val="dk1"/>
                </a:solidFill>
              </a:rPr>
              <a:t>Interrater agreement</a:t>
            </a:r>
            <a:r>
              <a:rPr lang="en" sz="1800">
                <a:solidFill>
                  <a:schemeClr val="dk1"/>
                </a:solidFill>
              </a:rPr>
              <a:t> (1000 words): </a:t>
            </a:r>
            <a:r>
              <a:rPr lang="en" sz="1800">
                <a:solidFill>
                  <a:srgbClr val="FF0000"/>
                </a:solidFill>
              </a:rPr>
              <a:t>86%</a:t>
            </a:r>
          </a:p>
          <a:p>
            <a:pPr marL="457200" lvl="0" indent="-342900">
              <a:spcBef>
                <a:spcPts val="0"/>
              </a:spcBef>
              <a:buClr>
                <a:schemeClr val="dk1"/>
              </a:buClr>
              <a:buSzPct val="100000"/>
              <a:buChar char="●"/>
            </a:pPr>
            <a:r>
              <a:rPr lang="en" sz="1800">
                <a:solidFill>
                  <a:schemeClr val="dk1"/>
                </a:solidFill>
              </a:rPr>
              <a:t>Rater: A native speaking English language teacher with almost 20 years teaching experience</a:t>
            </a:r>
          </a:p>
          <a:p>
            <a:pPr lvl="0">
              <a:spcBef>
                <a:spcPts val="0"/>
              </a:spcBef>
              <a:buNone/>
            </a:pPr>
            <a:endParaRPr/>
          </a:p>
          <a:p>
            <a:pPr lvl="0">
              <a:spcBef>
                <a:spcPts val="0"/>
              </a:spcBef>
              <a:buNone/>
            </a:pPr>
            <a:r>
              <a:rPr lang="en" sz="1800"/>
              <a:t>CORE LIST = </a:t>
            </a:r>
            <a:r>
              <a:rPr lang="en" sz="1800">
                <a:solidFill>
                  <a:srgbClr val="FF0000"/>
                </a:solidFill>
              </a:rPr>
              <a:t>1400 deleted </a:t>
            </a:r>
            <a:r>
              <a:rPr lang="en" sz="1800"/>
              <a:t>words 		   MID-FREQ LIST = </a:t>
            </a:r>
            <a:r>
              <a:rPr lang="en" sz="1800">
                <a:solidFill>
                  <a:srgbClr val="FF0000"/>
                </a:solidFill>
              </a:rPr>
              <a:t>6550 deleted</a:t>
            </a:r>
            <a:r>
              <a:rPr lang="en" sz="1800"/>
              <a:t> words</a:t>
            </a:r>
          </a:p>
        </p:txBody>
      </p:sp>
      <p:pic>
        <p:nvPicPr>
          <p:cNvPr id="163" name="Shape 163"/>
          <p:cNvPicPr preferRelativeResize="0"/>
          <p:nvPr/>
        </p:nvPicPr>
        <p:blipFill>
          <a:blip r:embed="rId3">
            <a:alphaModFix/>
          </a:blip>
          <a:stretch>
            <a:fillRect/>
          </a:stretch>
        </p:blipFill>
        <p:spPr>
          <a:xfrm>
            <a:off x="365300" y="2337950"/>
            <a:ext cx="4070325" cy="2732475"/>
          </a:xfrm>
          <a:prstGeom prst="rect">
            <a:avLst/>
          </a:prstGeom>
          <a:noFill/>
          <a:ln>
            <a:noFill/>
          </a:ln>
        </p:spPr>
      </p:pic>
      <p:pic>
        <p:nvPicPr>
          <p:cNvPr id="164" name="Shape 164"/>
          <p:cNvPicPr preferRelativeResize="0"/>
          <p:nvPr/>
        </p:nvPicPr>
        <p:blipFill>
          <a:blip r:embed="rId4">
            <a:alphaModFix/>
          </a:blip>
          <a:stretch>
            <a:fillRect/>
          </a:stretch>
        </p:blipFill>
        <p:spPr>
          <a:xfrm>
            <a:off x="4659225" y="2337950"/>
            <a:ext cx="4226668" cy="2732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113400"/>
            <a:ext cx="8520600" cy="529200"/>
          </a:xfrm>
          <a:prstGeom prst="rect">
            <a:avLst/>
          </a:prstGeom>
        </p:spPr>
        <p:txBody>
          <a:bodyPr lIns="91425" tIns="91425" rIns="91425" bIns="91425" anchor="t" anchorCtr="0">
            <a:noAutofit/>
          </a:bodyPr>
          <a:lstStyle/>
          <a:p>
            <a:pPr lvl="0" rtl="0">
              <a:spcBef>
                <a:spcPts val="0"/>
              </a:spcBef>
              <a:buNone/>
            </a:pPr>
            <a:r>
              <a:rPr lang="en" sz="3000"/>
              <a:t>Results: </a:t>
            </a:r>
            <a:r>
              <a:rPr lang="en" sz="2400" b="1">
                <a:solidFill>
                  <a:srgbClr val="0000FF"/>
                </a:solidFill>
              </a:rPr>
              <a:t>DV-8k part-of-speech ratios </a:t>
            </a:r>
          </a:p>
          <a:p>
            <a:pPr lvl="0" rtl="0">
              <a:spcBef>
                <a:spcPts val="0"/>
              </a:spcBef>
              <a:buClr>
                <a:schemeClr val="dk1"/>
              </a:buClr>
              <a:buSzPct val="36666"/>
              <a:buFont typeface="Arial"/>
              <a:buNone/>
            </a:pPr>
            <a:r>
              <a:rPr lang="en" sz="3000"/>
              <a:t> </a:t>
            </a:r>
          </a:p>
        </p:txBody>
      </p:sp>
      <p:sp>
        <p:nvSpPr>
          <p:cNvPr id="170" name="Shape 170"/>
          <p:cNvSpPr txBox="1"/>
          <p:nvPr/>
        </p:nvSpPr>
        <p:spPr>
          <a:xfrm>
            <a:off x="365325" y="722797"/>
            <a:ext cx="3288000" cy="365700"/>
          </a:xfrm>
          <a:prstGeom prst="rect">
            <a:avLst/>
          </a:prstGeom>
          <a:noFill/>
          <a:ln>
            <a:noFill/>
          </a:ln>
        </p:spPr>
        <p:txBody>
          <a:bodyPr lIns="91425" tIns="91425" rIns="91425" bIns="91425" anchor="ctr" anchorCtr="0">
            <a:noAutofit/>
          </a:bodyPr>
          <a:lstStyle/>
          <a:p>
            <a:pPr lvl="0" rtl="0">
              <a:spcBef>
                <a:spcPts val="0"/>
              </a:spcBef>
              <a:buNone/>
            </a:pPr>
            <a:endParaRPr sz="1200"/>
          </a:p>
          <a:p>
            <a:pPr lvl="0" rtl="0">
              <a:spcBef>
                <a:spcPts val="0"/>
              </a:spcBef>
              <a:buNone/>
            </a:pPr>
            <a:endParaRPr sz="1800"/>
          </a:p>
        </p:txBody>
      </p:sp>
      <p:sp>
        <p:nvSpPr>
          <p:cNvPr id="171" name="Shape 171"/>
          <p:cNvSpPr txBox="1"/>
          <p:nvPr/>
        </p:nvSpPr>
        <p:spPr>
          <a:xfrm>
            <a:off x="365300" y="971700"/>
            <a:ext cx="4076700" cy="38574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dk1"/>
                </a:solidFill>
              </a:rPr>
              <a:t>Parts of speech ratio</a:t>
            </a:r>
          </a:p>
          <a:p>
            <a:pPr lvl="0">
              <a:spcBef>
                <a:spcPts val="0"/>
              </a:spcBef>
              <a:buNone/>
            </a:pPr>
            <a:r>
              <a:rPr lang="en" sz="1800">
                <a:solidFill>
                  <a:schemeClr val="dk1"/>
                </a:solidFill>
              </a:rPr>
              <a:t>in the DV-8k</a:t>
            </a:r>
          </a:p>
          <a:p>
            <a:pPr lvl="0">
              <a:spcBef>
                <a:spcPts val="0"/>
              </a:spcBef>
              <a:buNone/>
            </a:pPr>
            <a:endParaRPr sz="1200">
              <a:solidFill>
                <a:schemeClr val="dk1"/>
              </a:solidFill>
            </a:endParaRPr>
          </a:p>
          <a:p>
            <a:pPr lvl="0">
              <a:spcBef>
                <a:spcPts val="0"/>
              </a:spcBef>
              <a:buNone/>
            </a:pPr>
            <a:endParaRPr>
              <a:solidFill>
                <a:schemeClr val="dk1"/>
              </a:solidFill>
            </a:endParaRPr>
          </a:p>
          <a:p>
            <a:pPr lvl="0">
              <a:spcBef>
                <a:spcPts val="0"/>
              </a:spcBef>
              <a:buNone/>
            </a:pPr>
            <a:endParaRPr>
              <a:solidFill>
                <a:schemeClr val="dk1"/>
              </a:solidFill>
            </a:endParaRPr>
          </a:p>
          <a:p>
            <a:pPr lvl="0">
              <a:spcBef>
                <a:spcPts val="0"/>
              </a:spcBef>
              <a:buNone/>
            </a:pPr>
            <a:r>
              <a:rPr lang="en" sz="1800">
                <a:solidFill>
                  <a:schemeClr val="dk1"/>
                </a:solidFill>
              </a:rPr>
              <a:t>Distribution significance:</a:t>
            </a:r>
          </a:p>
          <a:p>
            <a:pPr lvl="0">
              <a:spcBef>
                <a:spcPts val="0"/>
              </a:spcBef>
              <a:buNone/>
            </a:pPr>
            <a:endParaRPr sz="1200">
              <a:solidFill>
                <a:schemeClr val="dk1"/>
              </a:solidFill>
            </a:endParaRPr>
          </a:p>
          <a:p>
            <a:pPr lvl="0" rtl="0">
              <a:spcBef>
                <a:spcPts val="0"/>
              </a:spcBef>
              <a:buNone/>
            </a:pPr>
            <a:r>
              <a:rPr lang="en" sz="1800">
                <a:solidFill>
                  <a:schemeClr val="dk1"/>
                </a:solidFill>
              </a:rPr>
              <a:t>1. Indicates most common wordform representatives of the wordfamily</a:t>
            </a:r>
          </a:p>
          <a:p>
            <a:pPr lvl="0">
              <a:spcBef>
                <a:spcPts val="0"/>
              </a:spcBef>
              <a:buNone/>
            </a:pPr>
            <a:endParaRPr sz="1200">
              <a:solidFill>
                <a:schemeClr val="dk1"/>
              </a:solidFill>
            </a:endParaRPr>
          </a:p>
          <a:p>
            <a:pPr lvl="0">
              <a:spcBef>
                <a:spcPts val="0"/>
              </a:spcBef>
              <a:buNone/>
            </a:pPr>
            <a:r>
              <a:rPr lang="en" sz="1800">
                <a:solidFill>
                  <a:schemeClr val="dk1"/>
                </a:solidFill>
              </a:rPr>
              <a:t>2. Ratio used on the diagnostic vocabulary test </a:t>
            </a:r>
            <a:r>
              <a:rPr lang="en">
                <a:solidFill>
                  <a:schemeClr val="dk1"/>
                </a:solidFill>
              </a:rPr>
              <a:t>(each 1000 word level = same n:adj:v:adv ratio) </a:t>
            </a:r>
          </a:p>
          <a:p>
            <a:pPr lvl="0">
              <a:spcBef>
                <a:spcPts val="0"/>
              </a:spcBef>
              <a:buNone/>
            </a:pPr>
            <a:endParaRPr sz="1800">
              <a:solidFill>
                <a:schemeClr val="dk1"/>
              </a:solidFill>
            </a:endParaRPr>
          </a:p>
          <a:p>
            <a:pPr lvl="0">
              <a:spcBef>
                <a:spcPts val="0"/>
              </a:spcBef>
              <a:buNone/>
            </a:pPr>
            <a:r>
              <a:rPr lang="en" sz="1800">
                <a:solidFill>
                  <a:schemeClr val="dk1"/>
                </a:solidFill>
              </a:rPr>
              <a:t> </a:t>
            </a:r>
          </a:p>
          <a:p>
            <a:pPr lvl="0">
              <a:spcBef>
                <a:spcPts val="0"/>
              </a:spcBef>
              <a:buNone/>
            </a:pPr>
            <a:endParaRPr sz="1800">
              <a:solidFill>
                <a:schemeClr val="dk1"/>
              </a:solidFill>
            </a:endParaRPr>
          </a:p>
          <a:p>
            <a:pPr lvl="0" rtl="0">
              <a:spcBef>
                <a:spcPts val="0"/>
              </a:spcBef>
              <a:buNone/>
            </a:pPr>
            <a:endParaRPr sz="1800">
              <a:solidFill>
                <a:schemeClr val="dk1"/>
              </a:solidFill>
            </a:endParaRPr>
          </a:p>
          <a:p>
            <a:pPr lvl="0" rtl="0">
              <a:spcBef>
                <a:spcPts val="0"/>
              </a:spcBef>
              <a:buNone/>
            </a:pPr>
            <a:endParaRPr/>
          </a:p>
          <a:p>
            <a:pPr lvl="0" rtl="0">
              <a:spcBef>
                <a:spcPts val="0"/>
              </a:spcBef>
              <a:buNone/>
            </a:pPr>
            <a:endParaRPr sz="1800"/>
          </a:p>
        </p:txBody>
      </p:sp>
      <p:pic>
        <p:nvPicPr>
          <p:cNvPr id="172" name="Shape 172"/>
          <p:cNvPicPr preferRelativeResize="0"/>
          <p:nvPr/>
        </p:nvPicPr>
        <p:blipFill>
          <a:blip r:embed="rId3">
            <a:alphaModFix/>
          </a:blip>
          <a:stretch>
            <a:fillRect/>
          </a:stretch>
        </p:blipFill>
        <p:spPr>
          <a:xfrm>
            <a:off x="4368325" y="802350"/>
            <a:ext cx="4499714" cy="4196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7918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sz="3000"/>
              <a:t>Results: </a:t>
            </a:r>
            <a:r>
              <a:rPr lang="en" sz="2400" b="1">
                <a:solidFill>
                  <a:srgbClr val="0000FF"/>
                </a:solidFill>
              </a:rPr>
              <a:t>Cross-checking </a:t>
            </a:r>
            <a:r>
              <a:rPr lang="en" sz="2400" b="1">
                <a:solidFill>
                  <a:srgbClr val="FF0000"/>
                </a:solidFill>
              </a:rPr>
              <a:t>- </a:t>
            </a:r>
            <a:r>
              <a:rPr lang="en" sz="1800" b="1">
                <a:solidFill>
                  <a:srgbClr val="FF0000"/>
                </a:solidFill>
              </a:rPr>
              <a:t>6 CORE lists across 5 TYPE comparisons</a:t>
            </a:r>
            <a:r>
              <a:rPr lang="en" sz="1800" b="1">
                <a:solidFill>
                  <a:srgbClr val="0000FF"/>
                </a:solidFill>
              </a:rPr>
              <a:t> </a:t>
            </a:r>
          </a:p>
          <a:p>
            <a:pPr lvl="0">
              <a:spcBef>
                <a:spcPts val="0"/>
              </a:spcBef>
              <a:buNone/>
            </a:pPr>
            <a:endParaRPr/>
          </a:p>
        </p:txBody>
      </p:sp>
      <p:sp>
        <p:nvSpPr>
          <p:cNvPr id="178" name="Shape 178"/>
          <p:cNvSpPr txBox="1">
            <a:spLocks noGrp="1"/>
          </p:cNvSpPr>
          <p:nvPr>
            <p:ph type="body" idx="1"/>
          </p:nvPr>
        </p:nvSpPr>
        <p:spPr>
          <a:xfrm>
            <a:off x="311700" y="1152475"/>
            <a:ext cx="2113800" cy="3416400"/>
          </a:xfrm>
          <a:prstGeom prst="rect">
            <a:avLst/>
          </a:prstGeom>
        </p:spPr>
        <p:txBody>
          <a:bodyPr lIns="91425" tIns="91425" rIns="91425" bIns="91425" anchor="t" anchorCtr="0">
            <a:noAutofit/>
          </a:bodyPr>
          <a:lstStyle/>
          <a:p>
            <a:pPr lvl="0" rtl="0">
              <a:spcBef>
                <a:spcPts val="0"/>
              </a:spcBef>
              <a:spcAft>
                <a:spcPts val="0"/>
              </a:spcAft>
              <a:buNone/>
            </a:pPr>
            <a:r>
              <a:rPr lang="en"/>
              <a:t>Averages from 5 comparisons:</a:t>
            </a:r>
          </a:p>
          <a:p>
            <a:pPr lvl="0">
              <a:spcBef>
                <a:spcPts val="0"/>
              </a:spcBef>
              <a:spcAft>
                <a:spcPts val="0"/>
              </a:spcAft>
              <a:buClr>
                <a:schemeClr val="dk1"/>
              </a:buClr>
              <a:buSzPct val="91666"/>
              <a:buFont typeface="Arial"/>
              <a:buNone/>
            </a:pPr>
            <a:endParaRPr sz="1200"/>
          </a:p>
          <a:p>
            <a:pPr marL="457200" lvl="0" indent="-228600" rtl="0">
              <a:spcBef>
                <a:spcPts val="0"/>
              </a:spcBef>
              <a:spcAft>
                <a:spcPts val="0"/>
              </a:spcAft>
              <a:buAutoNum type="arabicPeriod"/>
            </a:pPr>
            <a:r>
              <a:rPr lang="en"/>
              <a:t>Very dissimilar</a:t>
            </a:r>
          </a:p>
          <a:p>
            <a:pPr lvl="0" rtl="0">
              <a:spcBef>
                <a:spcPts val="0"/>
              </a:spcBef>
              <a:spcAft>
                <a:spcPts val="0"/>
              </a:spcAft>
              <a:buNone/>
            </a:pPr>
            <a:endParaRPr sz="1000"/>
          </a:p>
          <a:p>
            <a:pPr marL="457200" lvl="0" indent="-228600" rtl="0">
              <a:spcBef>
                <a:spcPts val="0"/>
              </a:spcBef>
              <a:spcAft>
                <a:spcPts val="0"/>
              </a:spcAft>
              <a:buAutoNum type="arabicPeriod"/>
            </a:pPr>
            <a:r>
              <a:rPr lang="en"/>
              <a:t>Overall avg: </a:t>
            </a:r>
            <a:r>
              <a:rPr lang="en">
                <a:solidFill>
                  <a:srgbClr val="FF0000"/>
                </a:solidFill>
              </a:rPr>
              <a:t>59.9-71.4%</a:t>
            </a:r>
          </a:p>
          <a:p>
            <a:pPr lvl="0" rtl="0">
              <a:spcBef>
                <a:spcPts val="0"/>
              </a:spcBef>
              <a:spcAft>
                <a:spcPts val="0"/>
              </a:spcAft>
              <a:buNone/>
            </a:pPr>
            <a:endParaRPr sz="1000"/>
          </a:p>
          <a:p>
            <a:pPr marL="457200" lvl="0" indent="-228600" rtl="0">
              <a:spcBef>
                <a:spcPts val="0"/>
              </a:spcBef>
              <a:spcAft>
                <a:spcPts val="0"/>
              </a:spcAft>
              <a:buAutoNum type="arabicPeriod"/>
            </a:pPr>
            <a:r>
              <a:rPr lang="en"/>
              <a:t>DV-2k: </a:t>
            </a:r>
            <a:r>
              <a:rPr lang="en">
                <a:solidFill>
                  <a:srgbClr val="FF0000"/>
                </a:solidFill>
              </a:rPr>
              <a:t>62.9%</a:t>
            </a:r>
          </a:p>
          <a:p>
            <a:pPr lvl="0" rtl="0">
              <a:spcBef>
                <a:spcPts val="0"/>
              </a:spcBef>
              <a:spcAft>
                <a:spcPts val="0"/>
              </a:spcAft>
              <a:buNone/>
            </a:pPr>
            <a:r>
              <a:rPr lang="en"/>
              <a:t> </a:t>
            </a:r>
          </a:p>
          <a:p>
            <a:pPr marL="457200" lvl="0" indent="-228600">
              <a:spcBef>
                <a:spcPts val="0"/>
              </a:spcBef>
              <a:spcAft>
                <a:spcPts val="0"/>
              </a:spcAft>
              <a:buAutoNum type="arabicPeriod"/>
            </a:pPr>
            <a:r>
              <a:rPr lang="en"/>
              <a:t>Wide Range: </a:t>
            </a:r>
          </a:p>
          <a:p>
            <a:pPr lvl="0" indent="387350">
              <a:spcBef>
                <a:spcPts val="0"/>
              </a:spcBef>
              <a:spcAft>
                <a:spcPts val="0"/>
              </a:spcAft>
              <a:buClr>
                <a:schemeClr val="dk1"/>
              </a:buClr>
              <a:buSzPct val="61111"/>
              <a:buFont typeface="Arial"/>
              <a:buNone/>
            </a:pPr>
            <a:r>
              <a:rPr lang="en">
                <a:solidFill>
                  <a:srgbClr val="FF0000"/>
                </a:solidFill>
              </a:rPr>
              <a:t>49.2 - 80.7%</a:t>
            </a:r>
            <a:r>
              <a:rPr lang="en"/>
              <a:t> </a:t>
            </a:r>
          </a:p>
        </p:txBody>
      </p:sp>
      <p:pic>
        <p:nvPicPr>
          <p:cNvPr id="179" name="Shape 179"/>
          <p:cNvPicPr preferRelativeResize="0"/>
          <p:nvPr/>
        </p:nvPicPr>
        <p:blipFill>
          <a:blip r:embed="rId3">
            <a:alphaModFix/>
          </a:blip>
          <a:stretch>
            <a:fillRect/>
          </a:stretch>
        </p:blipFill>
        <p:spPr>
          <a:xfrm>
            <a:off x="2367225" y="1218225"/>
            <a:ext cx="6676449" cy="3657600"/>
          </a:xfrm>
          <a:prstGeom prst="rect">
            <a:avLst/>
          </a:prstGeom>
          <a:noFill/>
          <a:ln>
            <a:noFill/>
          </a:ln>
        </p:spPr>
      </p:pic>
      <p:sp>
        <p:nvSpPr>
          <p:cNvPr id="180" name="Shape 180"/>
          <p:cNvSpPr/>
          <p:nvPr/>
        </p:nvSpPr>
        <p:spPr>
          <a:xfrm>
            <a:off x="7781000" y="789050"/>
            <a:ext cx="1322400" cy="42741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7954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sz="3000"/>
              <a:t>Results: </a:t>
            </a:r>
            <a:r>
              <a:rPr lang="en" sz="2400" b="1">
                <a:solidFill>
                  <a:srgbClr val="0000FF"/>
                </a:solidFill>
              </a:rPr>
              <a:t>Cross-checking - </a:t>
            </a:r>
            <a:r>
              <a:rPr lang="en" sz="1800" b="1">
                <a:solidFill>
                  <a:srgbClr val="FF0000"/>
                </a:solidFill>
              </a:rPr>
              <a:t>4 LONG lists across 3 TYPE comparisons</a:t>
            </a:r>
          </a:p>
          <a:p>
            <a:pPr lvl="0">
              <a:spcBef>
                <a:spcPts val="0"/>
              </a:spcBef>
              <a:buNone/>
            </a:pPr>
            <a:endParaRPr/>
          </a:p>
        </p:txBody>
      </p:sp>
      <p:sp>
        <p:nvSpPr>
          <p:cNvPr id="186" name="Shape 186"/>
          <p:cNvSpPr txBox="1">
            <a:spLocks noGrp="1"/>
          </p:cNvSpPr>
          <p:nvPr>
            <p:ph type="body" idx="1"/>
          </p:nvPr>
        </p:nvSpPr>
        <p:spPr>
          <a:xfrm>
            <a:off x="311700" y="1152475"/>
            <a:ext cx="2150400" cy="35805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t>Averages from 3 comparisons</a:t>
            </a:r>
          </a:p>
          <a:p>
            <a:pPr lvl="0">
              <a:lnSpc>
                <a:spcPct val="100000"/>
              </a:lnSpc>
              <a:spcBef>
                <a:spcPts val="0"/>
              </a:spcBef>
              <a:spcAft>
                <a:spcPts val="0"/>
              </a:spcAft>
              <a:buNone/>
            </a:pPr>
            <a:endParaRPr sz="1000"/>
          </a:p>
          <a:p>
            <a:pPr marL="457200" lvl="0" indent="-228600" rtl="0">
              <a:lnSpc>
                <a:spcPct val="100000"/>
              </a:lnSpc>
              <a:spcBef>
                <a:spcPts val="0"/>
              </a:spcBef>
              <a:spcAft>
                <a:spcPts val="0"/>
              </a:spcAft>
              <a:buAutoNum type="arabicPeriod"/>
            </a:pPr>
            <a:r>
              <a:rPr lang="en"/>
              <a:t>Very dissimilar</a:t>
            </a:r>
          </a:p>
          <a:p>
            <a:pPr lvl="0">
              <a:lnSpc>
                <a:spcPct val="100000"/>
              </a:lnSpc>
              <a:spcBef>
                <a:spcPts val="0"/>
              </a:spcBef>
              <a:spcAft>
                <a:spcPts val="0"/>
              </a:spcAft>
              <a:buNone/>
            </a:pPr>
            <a:endParaRPr sz="1000"/>
          </a:p>
          <a:p>
            <a:pPr marL="457200" lvl="0" indent="-228600" rtl="0">
              <a:spcBef>
                <a:spcPts val="0"/>
              </a:spcBef>
              <a:spcAft>
                <a:spcPts val="0"/>
              </a:spcAft>
              <a:buAutoNum type="arabicPeriod"/>
            </a:pPr>
            <a:r>
              <a:rPr lang="en"/>
              <a:t>Overall avg:</a:t>
            </a:r>
          </a:p>
          <a:p>
            <a:pPr lvl="0" indent="457200" rtl="0">
              <a:spcBef>
                <a:spcPts val="0"/>
              </a:spcBef>
              <a:spcAft>
                <a:spcPts val="0"/>
              </a:spcAft>
              <a:buNone/>
            </a:pPr>
            <a:r>
              <a:rPr lang="en"/>
              <a:t>70.4-74.3%</a:t>
            </a:r>
          </a:p>
          <a:p>
            <a:pPr marL="0" lvl="0" indent="0" rtl="0">
              <a:spcBef>
                <a:spcPts val="0"/>
              </a:spcBef>
              <a:spcAft>
                <a:spcPts val="0"/>
              </a:spcAft>
              <a:buNone/>
            </a:pPr>
            <a:endParaRPr sz="1000"/>
          </a:p>
          <a:p>
            <a:pPr marL="457200" lvl="0" indent="-228600" rtl="0">
              <a:spcBef>
                <a:spcPts val="0"/>
              </a:spcBef>
              <a:spcAft>
                <a:spcPts val="0"/>
              </a:spcAft>
              <a:buAutoNum type="arabicPeriod"/>
            </a:pPr>
            <a:r>
              <a:rPr lang="en"/>
              <a:t>DV-2k: 73.8%</a:t>
            </a:r>
          </a:p>
          <a:p>
            <a:pPr lvl="0" rtl="0">
              <a:spcBef>
                <a:spcPts val="0"/>
              </a:spcBef>
              <a:spcAft>
                <a:spcPts val="0"/>
              </a:spcAft>
              <a:buNone/>
            </a:pPr>
            <a:r>
              <a:rPr lang="en" sz="1000"/>
              <a:t> </a:t>
            </a:r>
          </a:p>
          <a:p>
            <a:pPr marL="457200" lvl="0" indent="-228600">
              <a:lnSpc>
                <a:spcPct val="100000"/>
              </a:lnSpc>
              <a:spcBef>
                <a:spcPts val="0"/>
              </a:spcBef>
              <a:spcAft>
                <a:spcPts val="0"/>
              </a:spcAft>
              <a:buAutoNum type="arabicPeriod"/>
            </a:pPr>
            <a:r>
              <a:rPr lang="en"/>
              <a:t>Narrower Range: </a:t>
            </a:r>
          </a:p>
          <a:p>
            <a:pPr lvl="0" indent="457200">
              <a:lnSpc>
                <a:spcPct val="100000"/>
              </a:lnSpc>
              <a:spcBef>
                <a:spcPts val="0"/>
              </a:spcBef>
              <a:spcAft>
                <a:spcPts val="0"/>
              </a:spcAft>
              <a:buNone/>
            </a:pPr>
            <a:r>
              <a:rPr lang="en"/>
              <a:t>64.8-80.2%</a:t>
            </a:r>
          </a:p>
        </p:txBody>
      </p:sp>
      <p:pic>
        <p:nvPicPr>
          <p:cNvPr id="187" name="Shape 187"/>
          <p:cNvPicPr preferRelativeResize="0"/>
          <p:nvPr/>
        </p:nvPicPr>
        <p:blipFill>
          <a:blip r:embed="rId3">
            <a:alphaModFix/>
          </a:blip>
          <a:stretch>
            <a:fillRect/>
          </a:stretch>
        </p:blipFill>
        <p:spPr>
          <a:xfrm>
            <a:off x="2418325" y="1378550"/>
            <a:ext cx="6560899" cy="3354349"/>
          </a:xfrm>
          <a:prstGeom prst="rect">
            <a:avLst/>
          </a:prstGeom>
          <a:noFill/>
          <a:ln>
            <a:noFill/>
          </a:ln>
        </p:spPr>
      </p:pic>
      <p:sp>
        <p:nvSpPr>
          <p:cNvPr id="188" name="Shape 188"/>
          <p:cNvSpPr/>
          <p:nvPr/>
        </p:nvSpPr>
        <p:spPr>
          <a:xfrm>
            <a:off x="7459525" y="957100"/>
            <a:ext cx="1684500" cy="3960000"/>
          </a:xfrm>
          <a:prstGeom prst="flowChartConnector">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82650"/>
            <a:ext cx="8520600" cy="642900"/>
          </a:xfrm>
          <a:prstGeom prst="rect">
            <a:avLst/>
          </a:prstGeom>
        </p:spPr>
        <p:txBody>
          <a:bodyPr lIns="91425" tIns="91425" rIns="91425" bIns="91425" anchor="t" anchorCtr="0">
            <a:noAutofit/>
          </a:bodyPr>
          <a:lstStyle/>
          <a:p>
            <a:pPr lvl="0">
              <a:spcBef>
                <a:spcPts val="0"/>
              </a:spcBef>
              <a:buNone/>
            </a:pPr>
            <a:r>
              <a:rPr lang="en"/>
              <a:t>Contents</a:t>
            </a:r>
          </a:p>
        </p:txBody>
      </p:sp>
      <p:sp>
        <p:nvSpPr>
          <p:cNvPr id="61" name="Shape 61"/>
          <p:cNvSpPr txBox="1">
            <a:spLocks noGrp="1"/>
          </p:cNvSpPr>
          <p:nvPr>
            <p:ph type="body" idx="1"/>
          </p:nvPr>
        </p:nvSpPr>
        <p:spPr>
          <a:xfrm>
            <a:off x="311700" y="664850"/>
            <a:ext cx="8520600" cy="4413000"/>
          </a:xfrm>
          <a:prstGeom prst="rect">
            <a:avLst/>
          </a:prstGeom>
        </p:spPr>
        <p:txBody>
          <a:bodyPr lIns="91425" tIns="91425" rIns="91425" bIns="91425" anchor="t" anchorCtr="0">
            <a:noAutofit/>
          </a:bodyPr>
          <a:lstStyle/>
          <a:p>
            <a:pPr lvl="0" rtl="0">
              <a:spcBef>
                <a:spcPts val="0"/>
              </a:spcBef>
              <a:spcAft>
                <a:spcPts val="0"/>
              </a:spcAft>
              <a:buNone/>
            </a:pPr>
            <a:r>
              <a:rPr lang="en" sz="2400">
                <a:solidFill>
                  <a:srgbClr val="000000"/>
                </a:solidFill>
              </a:rPr>
              <a:t>Purpose for creating the wordlist</a:t>
            </a:r>
          </a:p>
          <a:p>
            <a:pPr lvl="0" rtl="0">
              <a:spcBef>
                <a:spcPts val="0"/>
              </a:spcBef>
              <a:spcAft>
                <a:spcPts val="0"/>
              </a:spcAft>
              <a:buNone/>
            </a:pPr>
            <a:r>
              <a:rPr lang="en" sz="2400">
                <a:solidFill>
                  <a:srgbClr val="000000"/>
                </a:solidFill>
              </a:rPr>
              <a:t>Methods </a:t>
            </a:r>
          </a:p>
          <a:p>
            <a:pPr marL="457200" lvl="0" indent="-228600" rtl="0">
              <a:spcBef>
                <a:spcPts val="0"/>
              </a:spcBef>
              <a:spcAft>
                <a:spcPts val="0"/>
              </a:spcAft>
              <a:buClr>
                <a:srgbClr val="000000"/>
              </a:buClr>
            </a:pPr>
            <a:r>
              <a:rPr lang="en" i="1">
                <a:solidFill>
                  <a:srgbClr val="000000"/>
                </a:solidFill>
              </a:rPr>
              <a:t>6 Steps in wordlist compilation</a:t>
            </a:r>
          </a:p>
          <a:p>
            <a:pPr lvl="0" rtl="0">
              <a:spcBef>
                <a:spcPts val="0"/>
              </a:spcBef>
              <a:spcAft>
                <a:spcPts val="0"/>
              </a:spcAft>
              <a:buNone/>
            </a:pPr>
            <a:r>
              <a:rPr lang="en" sz="2400">
                <a:solidFill>
                  <a:srgbClr val="000000"/>
                </a:solidFill>
              </a:rPr>
              <a:t>Results </a:t>
            </a:r>
          </a:p>
          <a:p>
            <a:pPr marL="457200" lvl="0" indent="-228600" rtl="0">
              <a:lnSpc>
                <a:spcPct val="100000"/>
              </a:lnSpc>
              <a:spcBef>
                <a:spcPts val="0"/>
              </a:spcBef>
              <a:spcAft>
                <a:spcPts val="0"/>
              </a:spcAft>
              <a:buClr>
                <a:srgbClr val="000000"/>
              </a:buClr>
            </a:pPr>
            <a:r>
              <a:rPr lang="en" i="1">
                <a:solidFill>
                  <a:srgbClr val="000000"/>
                </a:solidFill>
              </a:rPr>
              <a:t>Interrater agreement &amp; Parts of speech ratios</a:t>
            </a:r>
          </a:p>
          <a:p>
            <a:pPr marL="457200" lvl="0" indent="-228600" rtl="0">
              <a:lnSpc>
                <a:spcPct val="100000"/>
              </a:lnSpc>
              <a:spcBef>
                <a:spcPts val="0"/>
              </a:spcBef>
              <a:spcAft>
                <a:spcPts val="0"/>
              </a:spcAft>
              <a:buClr>
                <a:srgbClr val="000000"/>
              </a:buClr>
            </a:pPr>
            <a:r>
              <a:rPr lang="en" i="1">
                <a:solidFill>
                  <a:srgbClr val="000000"/>
                </a:solidFill>
              </a:rPr>
              <a:t>Cross-comparison of wordlists</a:t>
            </a:r>
            <a:r>
              <a:rPr lang="en" sz="2400" i="1">
                <a:solidFill>
                  <a:srgbClr val="000000"/>
                </a:solidFill>
              </a:rPr>
              <a:t> </a:t>
            </a:r>
            <a:r>
              <a:rPr lang="en" sz="1200" i="1">
                <a:solidFill>
                  <a:srgbClr val="000000"/>
                </a:solidFill>
              </a:rPr>
              <a:t>(BNC, BNC+COCA, CEEC, GSL, NGSL)</a:t>
            </a:r>
          </a:p>
          <a:p>
            <a:pPr lvl="0" rtl="0">
              <a:spcBef>
                <a:spcPts val="0"/>
              </a:spcBef>
              <a:spcAft>
                <a:spcPts val="0"/>
              </a:spcAft>
              <a:buClr>
                <a:schemeClr val="dk1"/>
              </a:buClr>
              <a:buSzPct val="45833"/>
              <a:buFont typeface="Arial"/>
              <a:buNone/>
            </a:pPr>
            <a:r>
              <a:rPr lang="en" sz="2400">
                <a:solidFill>
                  <a:schemeClr val="dk1"/>
                </a:solidFill>
              </a:rPr>
              <a:t>Discussion</a:t>
            </a:r>
          </a:p>
          <a:p>
            <a:pPr marL="457200" lvl="0" indent="-228600" rtl="0">
              <a:lnSpc>
                <a:spcPct val="100000"/>
              </a:lnSpc>
              <a:spcBef>
                <a:spcPts val="0"/>
              </a:spcBef>
              <a:spcAft>
                <a:spcPts val="0"/>
              </a:spcAft>
              <a:buClr>
                <a:srgbClr val="000000"/>
              </a:buClr>
            </a:pPr>
            <a:r>
              <a:rPr lang="en" i="1">
                <a:solidFill>
                  <a:srgbClr val="000000"/>
                </a:solidFill>
              </a:rPr>
              <a:t>Cross-comparisons - difficulties involved</a:t>
            </a:r>
          </a:p>
          <a:p>
            <a:pPr marL="457200" lvl="0" indent="-228600" rtl="0">
              <a:lnSpc>
                <a:spcPct val="100000"/>
              </a:lnSpc>
              <a:spcBef>
                <a:spcPts val="0"/>
              </a:spcBef>
              <a:spcAft>
                <a:spcPts val="0"/>
              </a:spcAft>
              <a:buClr>
                <a:srgbClr val="000000"/>
              </a:buClr>
            </a:pPr>
            <a:r>
              <a:rPr lang="en" i="1">
                <a:solidFill>
                  <a:srgbClr val="000000"/>
                </a:solidFill>
              </a:rPr>
              <a:t>Initial validation evidence </a:t>
            </a:r>
          </a:p>
          <a:p>
            <a:pPr marL="457200" lvl="0" indent="-228600" rtl="0">
              <a:lnSpc>
                <a:spcPct val="100000"/>
              </a:lnSpc>
              <a:spcBef>
                <a:spcPts val="0"/>
              </a:spcBef>
              <a:spcAft>
                <a:spcPts val="0"/>
              </a:spcAft>
              <a:buClr>
                <a:srgbClr val="000000"/>
              </a:buClr>
            </a:pPr>
            <a:r>
              <a:rPr lang="en" i="1">
                <a:solidFill>
                  <a:srgbClr val="000000"/>
                </a:solidFill>
              </a:rPr>
              <a:t>Limitations</a:t>
            </a:r>
          </a:p>
          <a:p>
            <a:pPr marL="457200" lvl="0" indent="-228600" rtl="0">
              <a:lnSpc>
                <a:spcPct val="100000"/>
              </a:lnSpc>
              <a:spcBef>
                <a:spcPts val="0"/>
              </a:spcBef>
              <a:spcAft>
                <a:spcPts val="0"/>
              </a:spcAft>
              <a:buClr>
                <a:srgbClr val="000000"/>
              </a:buClr>
            </a:pPr>
            <a:r>
              <a:rPr lang="en" i="1">
                <a:solidFill>
                  <a:srgbClr val="000000"/>
                </a:solidFill>
              </a:rPr>
              <a:t>Future research </a:t>
            </a:r>
          </a:p>
          <a:p>
            <a:pPr lvl="0">
              <a:spcBef>
                <a:spcPts val="0"/>
              </a:spcBef>
              <a:spcAft>
                <a:spcPts val="0"/>
              </a:spcAft>
              <a:buNone/>
            </a:pPr>
            <a:r>
              <a:rPr lang="en" sz="2400">
                <a:solidFill>
                  <a:srgbClr val="000000"/>
                </a:solidFill>
              </a:rPr>
              <a:t>Q&amp;A</a:t>
            </a:r>
          </a:p>
          <a:p>
            <a:pPr lvl="0">
              <a:spcBef>
                <a:spcPts val="0"/>
              </a:spcBef>
              <a:buNone/>
            </a:pPr>
            <a:endParaRPr sz="1400">
              <a:solidFill>
                <a:srgbClr val="000000"/>
              </a:solidFill>
            </a:endParaRPr>
          </a:p>
          <a:p>
            <a:pPr lvl="0">
              <a:spcBef>
                <a:spcPts val="0"/>
              </a:spcBef>
              <a:buNone/>
            </a:pPr>
            <a:endParaRPr sz="1400">
              <a:solidFill>
                <a:srgbClr val="000000"/>
              </a:solidFill>
            </a:endParaRPr>
          </a:p>
          <a:p>
            <a:pPr lvl="0">
              <a:spcBef>
                <a:spcPts val="0"/>
              </a:spcBef>
              <a:buNone/>
            </a:pPr>
            <a:endParaRPr sz="2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204925"/>
            <a:ext cx="8795400" cy="7083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3000"/>
              <a:t>Results: </a:t>
            </a:r>
            <a:r>
              <a:rPr lang="en" sz="2400" b="1">
                <a:solidFill>
                  <a:srgbClr val="0000FF"/>
                </a:solidFill>
              </a:rPr>
              <a:t>Cross-checking - </a:t>
            </a:r>
            <a:r>
              <a:rPr lang="en" sz="1800" b="1">
                <a:solidFill>
                  <a:srgbClr val="0000FF"/>
                </a:solidFill>
              </a:rPr>
              <a:t>averages of all wordlist comparisons</a:t>
            </a:r>
            <a:r>
              <a:rPr lang="en" sz="2400" b="1">
                <a:solidFill>
                  <a:srgbClr val="0000FF"/>
                </a:solidFill>
              </a:rPr>
              <a:t> </a:t>
            </a:r>
          </a:p>
        </p:txBody>
      </p:sp>
      <p:sp>
        <p:nvSpPr>
          <p:cNvPr id="194" name="Shape 194"/>
          <p:cNvSpPr txBox="1">
            <a:spLocks noGrp="1"/>
          </p:cNvSpPr>
          <p:nvPr>
            <p:ph type="body" idx="1"/>
          </p:nvPr>
        </p:nvSpPr>
        <p:spPr>
          <a:xfrm>
            <a:off x="311700" y="913225"/>
            <a:ext cx="3487500" cy="4059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solidFill>
                  <a:schemeClr val="dk1"/>
                </a:solidFill>
              </a:rPr>
              <a:t>Comparing all wordlists in their avg cross-comparisons with each other ...</a:t>
            </a:r>
          </a:p>
          <a:p>
            <a:pPr lvl="0" rtl="0">
              <a:lnSpc>
                <a:spcPct val="100000"/>
              </a:lnSpc>
              <a:spcBef>
                <a:spcPts val="0"/>
              </a:spcBef>
              <a:spcAft>
                <a:spcPts val="0"/>
              </a:spcAft>
              <a:buNone/>
            </a:pPr>
            <a:endParaRPr>
              <a:solidFill>
                <a:schemeClr val="dk1"/>
              </a:solidFill>
            </a:endParaRPr>
          </a:p>
          <a:p>
            <a:pPr marL="457200" lvl="0" indent="-228600" rtl="0">
              <a:lnSpc>
                <a:spcPct val="100000"/>
              </a:lnSpc>
              <a:spcBef>
                <a:spcPts val="0"/>
              </a:spcBef>
              <a:spcAft>
                <a:spcPts val="0"/>
              </a:spcAft>
              <a:buClr>
                <a:srgbClr val="FF0000"/>
              </a:buClr>
              <a:buAutoNum type="arabicPeriod"/>
            </a:pPr>
            <a:r>
              <a:rPr lang="en" b="1" i="1">
                <a:solidFill>
                  <a:srgbClr val="FF0000"/>
                </a:solidFill>
              </a:rPr>
              <a:t>Low percentage overlap </a:t>
            </a:r>
          </a:p>
          <a:p>
            <a:pPr lvl="0" rtl="0">
              <a:lnSpc>
                <a:spcPct val="100000"/>
              </a:lnSpc>
              <a:spcBef>
                <a:spcPts val="0"/>
              </a:spcBef>
              <a:spcAft>
                <a:spcPts val="0"/>
              </a:spcAft>
              <a:buNone/>
            </a:pPr>
            <a:r>
              <a:rPr lang="en">
                <a:solidFill>
                  <a:schemeClr val="dk1"/>
                </a:solidFill>
              </a:rPr>
              <a:t>(reasons will be given later)</a:t>
            </a: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r>
              <a:rPr lang="en">
                <a:solidFill>
                  <a:schemeClr val="dk1"/>
                </a:solidFill>
              </a:rPr>
              <a:t>2. Long lists:</a:t>
            </a:r>
          </a:p>
          <a:p>
            <a:pPr marL="457200" lvl="0" indent="-228600" rtl="0">
              <a:lnSpc>
                <a:spcPct val="100000"/>
              </a:lnSpc>
              <a:spcBef>
                <a:spcPts val="0"/>
              </a:spcBef>
              <a:spcAft>
                <a:spcPts val="0"/>
              </a:spcAft>
              <a:buClr>
                <a:schemeClr val="dk1"/>
              </a:buClr>
            </a:pPr>
            <a:r>
              <a:rPr lang="en">
                <a:solidFill>
                  <a:schemeClr val="dk1"/>
                </a:solidFill>
              </a:rPr>
              <a:t>DV-8k and </a:t>
            </a:r>
            <a:r>
              <a:rPr lang="en" b="1">
                <a:solidFill>
                  <a:srgbClr val="FF0000"/>
                </a:solidFill>
              </a:rPr>
              <a:t>B+C</a:t>
            </a:r>
            <a:r>
              <a:rPr lang="en">
                <a:solidFill>
                  <a:schemeClr val="dk1"/>
                </a:solidFill>
              </a:rPr>
              <a:t> most repeated types </a:t>
            </a:r>
          </a:p>
          <a:p>
            <a:pPr lvl="0"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r>
              <a:rPr lang="en">
                <a:solidFill>
                  <a:schemeClr val="dk1"/>
                </a:solidFill>
              </a:rPr>
              <a:t>3. Core lists</a:t>
            </a:r>
          </a:p>
          <a:p>
            <a:pPr marL="457200" lvl="0" indent="-228600" rtl="0">
              <a:lnSpc>
                <a:spcPct val="100000"/>
              </a:lnSpc>
              <a:spcBef>
                <a:spcPts val="0"/>
              </a:spcBef>
              <a:spcAft>
                <a:spcPts val="0"/>
              </a:spcAft>
              <a:buClr>
                <a:schemeClr val="dk1"/>
              </a:buClr>
            </a:pPr>
            <a:r>
              <a:rPr lang="en" b="1">
                <a:solidFill>
                  <a:srgbClr val="FF0000"/>
                </a:solidFill>
              </a:rPr>
              <a:t>B+C</a:t>
            </a:r>
            <a:r>
              <a:rPr lang="en">
                <a:solidFill>
                  <a:schemeClr val="dk1"/>
                </a:solidFill>
              </a:rPr>
              <a:t> and BNC most repeated types </a:t>
            </a:r>
          </a:p>
        </p:txBody>
      </p:sp>
      <p:pic>
        <p:nvPicPr>
          <p:cNvPr id="195" name="Shape 195" title="Chart"/>
          <p:cNvPicPr preferRelativeResize="0"/>
          <p:nvPr/>
        </p:nvPicPr>
        <p:blipFill>
          <a:blip r:embed="rId3">
            <a:alphaModFix/>
          </a:blip>
          <a:stretch>
            <a:fillRect/>
          </a:stretch>
        </p:blipFill>
        <p:spPr>
          <a:xfrm>
            <a:off x="3710600" y="1226375"/>
            <a:ext cx="5295599" cy="32774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262375"/>
            <a:ext cx="8520600" cy="572700"/>
          </a:xfrm>
          <a:prstGeom prst="rect">
            <a:avLst/>
          </a:prstGeom>
        </p:spPr>
        <p:txBody>
          <a:bodyPr lIns="91425" tIns="91425" rIns="91425" bIns="91425" anchor="t" anchorCtr="0">
            <a:noAutofit/>
          </a:bodyPr>
          <a:lstStyle/>
          <a:p>
            <a:pPr lvl="0">
              <a:spcBef>
                <a:spcPts val="0"/>
              </a:spcBef>
              <a:buNone/>
            </a:pPr>
            <a:r>
              <a:rPr lang="en"/>
              <a:t>Results: DV-2k and DV-8k compared to other lists</a:t>
            </a:r>
          </a:p>
        </p:txBody>
      </p:sp>
      <p:sp>
        <p:nvSpPr>
          <p:cNvPr id="201" name="Shape 201"/>
          <p:cNvSpPr txBox="1">
            <a:spLocks noGrp="1"/>
          </p:cNvSpPr>
          <p:nvPr>
            <p:ph type="body" idx="1"/>
          </p:nvPr>
        </p:nvSpPr>
        <p:spPr>
          <a:xfrm>
            <a:off x="267875" y="992825"/>
            <a:ext cx="4364100" cy="1082100"/>
          </a:xfrm>
          <a:prstGeom prst="rect">
            <a:avLst/>
          </a:prstGeom>
        </p:spPr>
        <p:txBody>
          <a:bodyPr lIns="91425" tIns="91425" rIns="91425" bIns="91425" anchor="t" anchorCtr="0">
            <a:noAutofit/>
          </a:bodyPr>
          <a:lstStyle/>
          <a:p>
            <a:pPr lvl="0">
              <a:spcBef>
                <a:spcPts val="0"/>
              </a:spcBef>
              <a:spcAft>
                <a:spcPts val="0"/>
              </a:spcAft>
              <a:buNone/>
            </a:pPr>
            <a:r>
              <a:rPr lang="en" sz="1800">
                <a:solidFill>
                  <a:srgbClr val="000000"/>
                </a:solidFill>
              </a:rPr>
              <a:t>Most similar - </a:t>
            </a:r>
            <a:r>
              <a:rPr lang="en" sz="1800" b="1">
                <a:solidFill>
                  <a:srgbClr val="FF0000"/>
                </a:solidFill>
              </a:rPr>
              <a:t>NGSL</a:t>
            </a:r>
            <a:r>
              <a:rPr lang="en" sz="1800">
                <a:solidFill>
                  <a:srgbClr val="FF0000"/>
                </a:solidFill>
              </a:rPr>
              <a:t> </a:t>
            </a:r>
            <a:r>
              <a:rPr lang="en" sz="1800">
                <a:solidFill>
                  <a:srgbClr val="000000"/>
                </a:solidFill>
              </a:rPr>
              <a:t>(lemma list) = </a:t>
            </a:r>
            <a:r>
              <a:rPr lang="en" sz="1800" b="1">
                <a:solidFill>
                  <a:srgbClr val="FF0000"/>
                </a:solidFill>
              </a:rPr>
              <a:t>74</a:t>
            </a:r>
            <a:r>
              <a:rPr lang="en" sz="1800">
                <a:solidFill>
                  <a:srgbClr val="000000"/>
                </a:solidFill>
              </a:rPr>
              <a:t>%</a:t>
            </a:r>
          </a:p>
          <a:p>
            <a:pPr marL="457200" lvl="0" indent="-228600">
              <a:spcBef>
                <a:spcPts val="0"/>
              </a:spcBef>
              <a:spcAft>
                <a:spcPts val="0"/>
              </a:spcAft>
              <a:buClr>
                <a:srgbClr val="000000"/>
              </a:buClr>
            </a:pPr>
            <a:r>
              <a:rPr lang="en">
                <a:solidFill>
                  <a:srgbClr val="000000"/>
                </a:solidFill>
              </a:rPr>
              <a:t>DV-2k uses highest frequency lemma forms </a:t>
            </a:r>
          </a:p>
          <a:p>
            <a:pPr lvl="0">
              <a:spcBef>
                <a:spcPts val="0"/>
              </a:spcBef>
              <a:buNone/>
            </a:pPr>
            <a:endParaRPr>
              <a:solidFill>
                <a:srgbClr val="000000"/>
              </a:solidFill>
            </a:endParaRPr>
          </a:p>
        </p:txBody>
      </p:sp>
      <p:pic>
        <p:nvPicPr>
          <p:cNvPr id="202" name="Shape 202" title="Chart"/>
          <p:cNvPicPr preferRelativeResize="0"/>
          <p:nvPr/>
        </p:nvPicPr>
        <p:blipFill>
          <a:blip r:embed="rId3">
            <a:alphaModFix/>
          </a:blip>
          <a:stretch>
            <a:fillRect/>
          </a:stretch>
        </p:blipFill>
        <p:spPr>
          <a:xfrm>
            <a:off x="311700" y="1943425"/>
            <a:ext cx="3962375" cy="3036500"/>
          </a:xfrm>
          <a:prstGeom prst="rect">
            <a:avLst/>
          </a:prstGeom>
          <a:noFill/>
          <a:ln>
            <a:noFill/>
          </a:ln>
        </p:spPr>
      </p:pic>
      <p:pic>
        <p:nvPicPr>
          <p:cNvPr id="203" name="Shape 203" title="Chart"/>
          <p:cNvPicPr preferRelativeResize="0"/>
          <p:nvPr/>
        </p:nvPicPr>
        <p:blipFill>
          <a:blip r:embed="rId4">
            <a:alphaModFix/>
          </a:blip>
          <a:stretch>
            <a:fillRect/>
          </a:stretch>
        </p:blipFill>
        <p:spPr>
          <a:xfrm>
            <a:off x="4792825" y="1943424"/>
            <a:ext cx="4142550" cy="3105100"/>
          </a:xfrm>
          <a:prstGeom prst="rect">
            <a:avLst/>
          </a:prstGeom>
          <a:noFill/>
          <a:ln>
            <a:noFill/>
          </a:ln>
        </p:spPr>
      </p:pic>
      <p:sp>
        <p:nvSpPr>
          <p:cNvPr id="204" name="Shape 204"/>
          <p:cNvSpPr txBox="1">
            <a:spLocks noGrp="1"/>
          </p:cNvSpPr>
          <p:nvPr>
            <p:ph type="body" idx="2"/>
          </p:nvPr>
        </p:nvSpPr>
        <p:spPr>
          <a:xfrm>
            <a:off x="4966750" y="992825"/>
            <a:ext cx="3786000" cy="764700"/>
          </a:xfrm>
          <a:prstGeom prst="rect">
            <a:avLst/>
          </a:prstGeom>
        </p:spPr>
        <p:txBody>
          <a:bodyPr lIns="91425" tIns="91425" rIns="91425" bIns="91425" anchor="t" anchorCtr="0">
            <a:noAutofit/>
          </a:bodyPr>
          <a:lstStyle/>
          <a:p>
            <a:pPr lvl="0" rtl="0">
              <a:spcBef>
                <a:spcPts val="0"/>
              </a:spcBef>
              <a:spcAft>
                <a:spcPts val="0"/>
              </a:spcAft>
              <a:buNone/>
            </a:pPr>
            <a:r>
              <a:rPr lang="en" sz="1800">
                <a:solidFill>
                  <a:srgbClr val="000000"/>
                </a:solidFill>
              </a:rPr>
              <a:t>Most similar - </a:t>
            </a:r>
            <a:r>
              <a:rPr lang="en" sz="1800" b="1">
                <a:solidFill>
                  <a:srgbClr val="FF0000"/>
                </a:solidFill>
              </a:rPr>
              <a:t>B+C</a:t>
            </a:r>
            <a:r>
              <a:rPr lang="en" sz="1800">
                <a:solidFill>
                  <a:srgbClr val="000000"/>
                </a:solidFill>
              </a:rPr>
              <a:t> = </a:t>
            </a:r>
            <a:r>
              <a:rPr lang="en" sz="1800" b="1">
                <a:solidFill>
                  <a:srgbClr val="FF0000"/>
                </a:solidFill>
              </a:rPr>
              <a:t>77</a:t>
            </a:r>
            <a:r>
              <a:rPr lang="en" sz="1800">
                <a:solidFill>
                  <a:srgbClr val="000000"/>
                </a:solidFill>
              </a:rPr>
              <a:t>%</a:t>
            </a:r>
          </a:p>
          <a:p>
            <a:pPr marL="457200" lvl="0" indent="-228600" rtl="0">
              <a:spcBef>
                <a:spcPts val="0"/>
              </a:spcBef>
              <a:spcAft>
                <a:spcPts val="0"/>
              </a:spcAft>
              <a:buClr>
                <a:srgbClr val="000000"/>
              </a:buClr>
            </a:pPr>
            <a:r>
              <a:rPr lang="en">
                <a:solidFill>
                  <a:srgbClr val="000000"/>
                </a:solidFill>
              </a:rPr>
              <a:t>DV-8k based on COCA, like the B+C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182650"/>
            <a:ext cx="4080600" cy="971700"/>
          </a:xfrm>
          <a:prstGeom prst="rect">
            <a:avLst/>
          </a:prstGeom>
        </p:spPr>
        <p:txBody>
          <a:bodyPr lIns="91425" tIns="91425" rIns="91425" bIns="91425" anchor="t" anchorCtr="0">
            <a:noAutofit/>
          </a:bodyPr>
          <a:lstStyle/>
          <a:p>
            <a:pPr lvl="0">
              <a:spcBef>
                <a:spcPts val="0"/>
              </a:spcBef>
              <a:buNone/>
            </a:pPr>
            <a:r>
              <a:rPr lang="en"/>
              <a:t>Difficulties comparing</a:t>
            </a:r>
          </a:p>
          <a:p>
            <a:pPr lvl="0">
              <a:spcBef>
                <a:spcPts val="0"/>
              </a:spcBef>
              <a:buNone/>
            </a:pPr>
            <a:r>
              <a:rPr lang="en"/>
              <a:t>Different lists ...</a:t>
            </a:r>
          </a:p>
        </p:txBody>
      </p:sp>
      <p:sp>
        <p:nvSpPr>
          <p:cNvPr id="210" name="Shape 210"/>
          <p:cNvSpPr txBox="1">
            <a:spLocks noGrp="1"/>
          </p:cNvSpPr>
          <p:nvPr>
            <p:ph type="body" idx="1"/>
          </p:nvPr>
        </p:nvSpPr>
        <p:spPr>
          <a:xfrm>
            <a:off x="311700" y="1154350"/>
            <a:ext cx="4080600" cy="3414600"/>
          </a:xfrm>
          <a:prstGeom prst="rect">
            <a:avLst/>
          </a:prstGeom>
        </p:spPr>
        <p:txBody>
          <a:bodyPr lIns="91425" tIns="91425" rIns="91425" bIns="91425" anchor="t" anchorCtr="0">
            <a:noAutofit/>
          </a:bodyPr>
          <a:lstStyle/>
          <a:p>
            <a:pPr lvl="0" rtl="0">
              <a:spcBef>
                <a:spcPts val="0"/>
              </a:spcBef>
              <a:spcAft>
                <a:spcPts val="0"/>
              </a:spcAft>
              <a:buClr>
                <a:srgbClr val="000000"/>
              </a:buClr>
              <a:buSzPct val="61111"/>
              <a:buNone/>
            </a:pPr>
            <a:r>
              <a:rPr lang="en">
                <a:solidFill>
                  <a:schemeClr val="dk1"/>
                </a:solidFill>
              </a:rPr>
              <a:t>Difficult to show that one wordlist is better than another.</a:t>
            </a:r>
          </a:p>
          <a:p>
            <a:pPr lvl="0" rtl="0">
              <a:spcBef>
                <a:spcPts val="0"/>
              </a:spcBef>
              <a:spcAft>
                <a:spcPts val="0"/>
              </a:spcAft>
              <a:buClr>
                <a:srgbClr val="000000"/>
              </a:buClr>
              <a:buSzPct val="110000"/>
              <a:buNone/>
            </a:pPr>
            <a:endParaRPr sz="1000">
              <a:solidFill>
                <a:schemeClr val="dk1"/>
              </a:solidFill>
            </a:endParaRPr>
          </a:p>
          <a:p>
            <a:pPr lvl="0" rtl="0">
              <a:spcBef>
                <a:spcPts val="0"/>
              </a:spcBef>
              <a:spcAft>
                <a:spcPts val="0"/>
              </a:spcAft>
              <a:buClr>
                <a:srgbClr val="000000"/>
              </a:buClr>
              <a:buSzPct val="61111"/>
              <a:buNone/>
            </a:pPr>
            <a:r>
              <a:rPr lang="en">
                <a:solidFill>
                  <a:schemeClr val="dk1"/>
                </a:solidFill>
              </a:rPr>
              <a:t>Comparing wordlists is imprecise … perhaps </a:t>
            </a:r>
            <a:r>
              <a:rPr lang="en" i="1">
                <a:solidFill>
                  <a:srgbClr val="FF0000"/>
                </a:solidFill>
              </a:rPr>
              <a:t>incommensurable…</a:t>
            </a:r>
          </a:p>
          <a:p>
            <a:pPr lvl="0" rtl="0">
              <a:spcBef>
                <a:spcPts val="0"/>
              </a:spcBef>
              <a:spcAft>
                <a:spcPts val="0"/>
              </a:spcAft>
              <a:buClr>
                <a:srgbClr val="000000"/>
              </a:buClr>
              <a:buSzPct val="61111"/>
              <a:buNone/>
            </a:pPr>
            <a:endParaRPr>
              <a:solidFill>
                <a:schemeClr val="dk1"/>
              </a:solidFill>
            </a:endParaRPr>
          </a:p>
          <a:p>
            <a:pPr lvl="0" rtl="0">
              <a:spcBef>
                <a:spcPts val="0"/>
              </a:spcBef>
              <a:spcAft>
                <a:spcPts val="0"/>
              </a:spcAft>
              <a:buClr>
                <a:srgbClr val="000000"/>
              </a:buClr>
              <a:buSzPct val="61111"/>
              <a:buNone/>
            </a:pPr>
            <a:r>
              <a:rPr lang="en">
                <a:solidFill>
                  <a:schemeClr val="dk1"/>
                </a:solidFill>
              </a:rPr>
              <a:t>Different:</a:t>
            </a:r>
          </a:p>
          <a:p>
            <a:pPr marL="457200" lvl="0" indent="-228600" rtl="0">
              <a:spcBef>
                <a:spcPts val="0"/>
              </a:spcBef>
              <a:spcAft>
                <a:spcPts val="0"/>
              </a:spcAft>
              <a:buClr>
                <a:schemeClr val="dk1"/>
              </a:buClr>
              <a:buAutoNum type="arabicPeriod"/>
            </a:pPr>
            <a:r>
              <a:rPr lang="en">
                <a:solidFill>
                  <a:schemeClr val="dk1"/>
                </a:solidFill>
              </a:rPr>
              <a:t>Corpora </a:t>
            </a:r>
            <a:r>
              <a:rPr lang="en" sz="1400">
                <a:solidFill>
                  <a:schemeClr val="dk1"/>
                </a:solidFill>
              </a:rPr>
              <a:t>  </a:t>
            </a:r>
          </a:p>
          <a:p>
            <a:pPr marL="457200" lvl="0" indent="-228600" rtl="0">
              <a:spcBef>
                <a:spcPts val="0"/>
              </a:spcBef>
              <a:spcAft>
                <a:spcPts val="0"/>
              </a:spcAft>
              <a:buClr>
                <a:schemeClr val="dk1"/>
              </a:buClr>
              <a:buAutoNum type="arabicPeriod"/>
            </a:pPr>
            <a:r>
              <a:rPr lang="en">
                <a:solidFill>
                  <a:schemeClr val="dk1"/>
                </a:solidFill>
              </a:rPr>
              <a:t>Definition of “word” </a:t>
            </a:r>
          </a:p>
          <a:p>
            <a:pPr marL="457200" lvl="0" indent="-228600" rtl="0">
              <a:spcBef>
                <a:spcPts val="0"/>
              </a:spcBef>
              <a:spcAft>
                <a:spcPts val="0"/>
              </a:spcAft>
              <a:buClr>
                <a:schemeClr val="dk1"/>
              </a:buClr>
              <a:buAutoNum type="arabicPeriod"/>
            </a:pPr>
            <a:r>
              <a:rPr lang="en">
                <a:solidFill>
                  <a:schemeClr val="dk1"/>
                </a:solidFill>
              </a:rPr>
              <a:t>Inclusion principles </a:t>
            </a:r>
          </a:p>
          <a:p>
            <a:pPr marL="457200" lvl="0" indent="-228600" rtl="0">
              <a:spcBef>
                <a:spcPts val="0"/>
              </a:spcBef>
              <a:spcAft>
                <a:spcPts val="0"/>
              </a:spcAft>
              <a:buClr>
                <a:schemeClr val="dk1"/>
              </a:buClr>
              <a:buAutoNum type="arabicPeriod"/>
            </a:pPr>
            <a:r>
              <a:rPr lang="en">
                <a:solidFill>
                  <a:schemeClr val="dk1"/>
                </a:solidFill>
              </a:rPr>
              <a:t>Sorting procedures </a:t>
            </a:r>
          </a:p>
          <a:p>
            <a:pPr marL="457200" lvl="0" indent="-228600" rtl="0">
              <a:spcBef>
                <a:spcPts val="0"/>
              </a:spcBef>
              <a:spcAft>
                <a:spcPts val="0"/>
              </a:spcAft>
              <a:buClr>
                <a:schemeClr val="dk1"/>
              </a:buClr>
              <a:buAutoNum type="arabicPeriod"/>
            </a:pPr>
            <a:r>
              <a:rPr lang="en">
                <a:solidFill>
                  <a:schemeClr val="dk1"/>
                </a:solidFill>
              </a:rPr>
              <a:t>Purposes  </a:t>
            </a:r>
          </a:p>
          <a:p>
            <a:pPr lvl="0">
              <a:spcBef>
                <a:spcPts val="0"/>
              </a:spcBef>
              <a:buNone/>
            </a:pPr>
            <a:endParaRPr/>
          </a:p>
        </p:txBody>
      </p:sp>
      <p:pic>
        <p:nvPicPr>
          <p:cNvPr id="211" name="Shape 211"/>
          <p:cNvPicPr preferRelativeResize="0"/>
          <p:nvPr/>
        </p:nvPicPr>
        <p:blipFill>
          <a:blip r:embed="rId3">
            <a:alphaModFix/>
          </a:blip>
          <a:stretch>
            <a:fillRect/>
          </a:stretch>
        </p:blipFill>
        <p:spPr>
          <a:xfrm>
            <a:off x="4392200" y="132250"/>
            <a:ext cx="4499325" cy="48789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19175"/>
            <a:ext cx="8520600" cy="664800"/>
          </a:xfrm>
          <a:prstGeom prst="rect">
            <a:avLst/>
          </a:prstGeom>
        </p:spPr>
        <p:txBody>
          <a:bodyPr lIns="91425" tIns="91425" rIns="91425" bIns="91425" anchor="t" anchorCtr="0">
            <a:noAutofit/>
          </a:bodyPr>
          <a:lstStyle/>
          <a:p>
            <a:pPr lvl="0">
              <a:spcBef>
                <a:spcPts val="0"/>
              </a:spcBef>
              <a:buNone/>
            </a:pPr>
            <a:r>
              <a:rPr lang="en"/>
              <a:t>Discussion</a:t>
            </a:r>
          </a:p>
        </p:txBody>
      </p:sp>
      <p:sp>
        <p:nvSpPr>
          <p:cNvPr id="217" name="Shape 217"/>
          <p:cNvSpPr txBox="1">
            <a:spLocks noGrp="1"/>
          </p:cNvSpPr>
          <p:nvPr>
            <p:ph type="body" idx="1"/>
          </p:nvPr>
        </p:nvSpPr>
        <p:spPr>
          <a:xfrm>
            <a:off x="311700" y="767150"/>
            <a:ext cx="4239300" cy="41646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Comparing wordlists is imprecise … perhaps </a:t>
            </a:r>
            <a:r>
              <a:rPr lang="en">
                <a:solidFill>
                  <a:srgbClr val="FF0000"/>
                </a:solidFill>
              </a:rPr>
              <a:t>incommensurable…</a:t>
            </a:r>
          </a:p>
          <a:p>
            <a:pPr lvl="0" rtl="0">
              <a:spcBef>
                <a:spcPts val="0"/>
              </a:spcBef>
              <a:spcAft>
                <a:spcPts val="0"/>
              </a:spcAft>
              <a:buNone/>
            </a:pPr>
            <a:endParaRPr sz="1000">
              <a:solidFill>
                <a:schemeClr val="dk1"/>
              </a:solidFill>
            </a:endParaRPr>
          </a:p>
          <a:p>
            <a:pPr marL="457200" lvl="0" indent="-228600" rtl="0">
              <a:spcBef>
                <a:spcPts val="0"/>
              </a:spcBef>
              <a:spcAft>
                <a:spcPts val="0"/>
              </a:spcAft>
              <a:buClr>
                <a:srgbClr val="0000FF"/>
              </a:buClr>
              <a:buAutoNum type="arabicPeriod"/>
            </a:pPr>
            <a:r>
              <a:rPr lang="en">
                <a:solidFill>
                  <a:srgbClr val="0000FF"/>
                </a:solidFill>
              </a:rPr>
              <a:t>Different corpora </a:t>
            </a:r>
          </a:p>
          <a:p>
            <a:pPr marL="457200" lvl="0" indent="-317500" rtl="0">
              <a:spcBef>
                <a:spcPts val="0"/>
              </a:spcBef>
              <a:spcAft>
                <a:spcPts val="0"/>
              </a:spcAft>
              <a:buClr>
                <a:schemeClr val="dk1"/>
              </a:buClr>
              <a:buSzPct val="100000"/>
            </a:pPr>
            <a:r>
              <a:rPr lang="en" sz="1400">
                <a:solidFill>
                  <a:schemeClr val="dk1"/>
                </a:solidFill>
              </a:rPr>
              <a:t>Big (COCA 400m) </a:t>
            </a:r>
            <a:r>
              <a:rPr lang="en" sz="1400">
                <a:solidFill>
                  <a:srgbClr val="FF0000"/>
                </a:solidFill>
              </a:rPr>
              <a:t>vs</a:t>
            </a:r>
            <a:r>
              <a:rPr lang="en" sz="1400">
                <a:solidFill>
                  <a:schemeClr val="dk1"/>
                </a:solidFill>
              </a:rPr>
              <a:t> small (GSL 2.5m)</a:t>
            </a:r>
          </a:p>
          <a:p>
            <a:pPr marL="457200" lvl="0" indent="-317500" rtl="0">
              <a:spcBef>
                <a:spcPts val="0"/>
              </a:spcBef>
              <a:spcAft>
                <a:spcPts val="0"/>
              </a:spcAft>
              <a:buClr>
                <a:schemeClr val="dk1"/>
              </a:buClr>
              <a:buSzPct val="100000"/>
            </a:pPr>
            <a:r>
              <a:rPr lang="en" sz="1400">
                <a:solidFill>
                  <a:schemeClr val="dk1"/>
                </a:solidFill>
              </a:rPr>
              <a:t>US (COCA) </a:t>
            </a:r>
            <a:r>
              <a:rPr lang="en" sz="1400">
                <a:solidFill>
                  <a:srgbClr val="FF0000"/>
                </a:solidFill>
              </a:rPr>
              <a:t>vs</a:t>
            </a:r>
            <a:r>
              <a:rPr lang="en" sz="1400">
                <a:solidFill>
                  <a:schemeClr val="dk1"/>
                </a:solidFill>
              </a:rPr>
              <a:t> UK (BNC) </a:t>
            </a:r>
            <a:r>
              <a:rPr lang="en" sz="1400" i="1">
                <a:solidFill>
                  <a:schemeClr val="dk1"/>
                </a:solidFill>
              </a:rPr>
              <a:t>… bloke, aubergine ...</a:t>
            </a:r>
          </a:p>
          <a:p>
            <a:pPr marL="457200" lvl="0" indent="-317500" rtl="0">
              <a:spcBef>
                <a:spcPts val="0"/>
              </a:spcBef>
              <a:spcAft>
                <a:spcPts val="0"/>
              </a:spcAft>
              <a:buClr>
                <a:schemeClr val="dk1"/>
              </a:buClr>
              <a:buSzPct val="100000"/>
            </a:pPr>
            <a:r>
              <a:rPr lang="en" sz="1400">
                <a:solidFill>
                  <a:schemeClr val="dk1"/>
                </a:solidFill>
              </a:rPr>
              <a:t>Old (1953 GSL) </a:t>
            </a:r>
            <a:r>
              <a:rPr lang="en" sz="1400">
                <a:solidFill>
                  <a:srgbClr val="FF0000"/>
                </a:solidFill>
              </a:rPr>
              <a:t>vs</a:t>
            </a:r>
            <a:r>
              <a:rPr lang="en" sz="1400">
                <a:solidFill>
                  <a:schemeClr val="dk1"/>
                </a:solidFill>
              </a:rPr>
              <a:t> new (COCA)  </a:t>
            </a:r>
            <a:r>
              <a:rPr lang="en" sz="1400" i="1">
                <a:solidFill>
                  <a:schemeClr val="dk1"/>
                </a:solidFill>
              </a:rPr>
              <a:t>… chimney, plow …</a:t>
            </a:r>
          </a:p>
          <a:p>
            <a:pPr marL="457200" lvl="0" indent="-317500" rtl="0">
              <a:spcBef>
                <a:spcPts val="0"/>
              </a:spcBef>
              <a:spcAft>
                <a:spcPts val="0"/>
              </a:spcAft>
              <a:buClr>
                <a:schemeClr val="dk1"/>
              </a:buClr>
              <a:buSzPct val="100000"/>
            </a:pPr>
            <a:r>
              <a:rPr lang="en" sz="1400">
                <a:solidFill>
                  <a:schemeClr val="dk1"/>
                </a:solidFill>
              </a:rPr>
              <a:t>Genre balance (COCA 400m + 100m spoken) </a:t>
            </a:r>
            <a:r>
              <a:rPr lang="en" sz="1400">
                <a:solidFill>
                  <a:srgbClr val="FF0000"/>
                </a:solidFill>
              </a:rPr>
              <a:t>vs</a:t>
            </a:r>
            <a:r>
              <a:rPr lang="en" sz="1400">
                <a:solidFill>
                  <a:schemeClr val="dk1"/>
                </a:solidFill>
              </a:rPr>
              <a:t> imbalance (BNC 90m written, 10m spoken)  </a:t>
            </a:r>
          </a:p>
          <a:p>
            <a:pPr marL="457200" lvl="0" indent="-228600" rtl="0">
              <a:spcBef>
                <a:spcPts val="0"/>
              </a:spcBef>
              <a:spcAft>
                <a:spcPts val="0"/>
              </a:spcAft>
              <a:buClr>
                <a:srgbClr val="0000FF"/>
              </a:buClr>
              <a:buAutoNum type="arabicPeriod"/>
            </a:pPr>
            <a:r>
              <a:rPr lang="en">
                <a:solidFill>
                  <a:srgbClr val="0000FF"/>
                </a:solidFill>
              </a:rPr>
              <a:t>Different definition of “word” </a:t>
            </a:r>
          </a:p>
          <a:p>
            <a:pPr marL="457200" lvl="0" indent="-317500" rtl="0">
              <a:spcBef>
                <a:spcPts val="0"/>
              </a:spcBef>
              <a:spcAft>
                <a:spcPts val="0"/>
              </a:spcAft>
              <a:buClr>
                <a:schemeClr val="dk1"/>
              </a:buClr>
              <a:buSzPct val="100000"/>
            </a:pPr>
            <a:r>
              <a:rPr lang="en" sz="1400">
                <a:solidFill>
                  <a:schemeClr val="dk1"/>
                </a:solidFill>
              </a:rPr>
              <a:t>wordfamily - GSL </a:t>
            </a:r>
            <a:r>
              <a:rPr lang="en" sz="1400">
                <a:solidFill>
                  <a:srgbClr val="FF0000"/>
                </a:solidFill>
              </a:rPr>
              <a:t>vs</a:t>
            </a:r>
            <a:r>
              <a:rPr lang="en" sz="1400">
                <a:solidFill>
                  <a:schemeClr val="dk1"/>
                </a:solidFill>
              </a:rPr>
              <a:t> all lemmas - NGSL </a:t>
            </a:r>
            <a:r>
              <a:rPr lang="en" sz="1400">
                <a:solidFill>
                  <a:srgbClr val="FF0000"/>
                </a:solidFill>
              </a:rPr>
              <a:t>vs</a:t>
            </a:r>
            <a:r>
              <a:rPr lang="en" sz="1400">
                <a:solidFill>
                  <a:schemeClr val="dk1"/>
                </a:solidFill>
              </a:rPr>
              <a:t> DV-8k highest freq lemma as wordfamily</a:t>
            </a:r>
          </a:p>
          <a:p>
            <a:pPr lvl="0" rtl="0">
              <a:spcBef>
                <a:spcPts val="0"/>
              </a:spcBef>
              <a:spcAft>
                <a:spcPts val="0"/>
              </a:spcAft>
              <a:buNone/>
            </a:pPr>
            <a:endParaRPr sz="1400"/>
          </a:p>
        </p:txBody>
      </p:sp>
      <p:pic>
        <p:nvPicPr>
          <p:cNvPr id="218" name="Shape 218"/>
          <p:cNvPicPr preferRelativeResize="0"/>
          <p:nvPr/>
        </p:nvPicPr>
        <p:blipFill>
          <a:blip r:embed="rId3">
            <a:alphaModFix/>
          </a:blip>
          <a:stretch>
            <a:fillRect/>
          </a:stretch>
        </p:blipFill>
        <p:spPr>
          <a:xfrm>
            <a:off x="4551025" y="132250"/>
            <a:ext cx="4499325" cy="4878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219175"/>
            <a:ext cx="8520600" cy="664800"/>
          </a:xfrm>
          <a:prstGeom prst="rect">
            <a:avLst/>
          </a:prstGeom>
        </p:spPr>
        <p:txBody>
          <a:bodyPr lIns="91425" tIns="91425" rIns="91425" bIns="91425" anchor="t" anchorCtr="0">
            <a:noAutofit/>
          </a:bodyPr>
          <a:lstStyle/>
          <a:p>
            <a:pPr lvl="0" rtl="0">
              <a:spcBef>
                <a:spcPts val="0"/>
              </a:spcBef>
              <a:buNone/>
            </a:pPr>
            <a:r>
              <a:rPr lang="en"/>
              <a:t>Discussion</a:t>
            </a:r>
          </a:p>
        </p:txBody>
      </p:sp>
      <p:sp>
        <p:nvSpPr>
          <p:cNvPr id="224" name="Shape 224"/>
          <p:cNvSpPr txBox="1">
            <a:spLocks noGrp="1"/>
          </p:cNvSpPr>
          <p:nvPr>
            <p:ph type="body" idx="1"/>
          </p:nvPr>
        </p:nvSpPr>
        <p:spPr>
          <a:xfrm>
            <a:off x="311700" y="767150"/>
            <a:ext cx="4080600" cy="41646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Comparing wordlists is imprecise … perhaps </a:t>
            </a:r>
            <a:r>
              <a:rPr lang="en">
                <a:solidFill>
                  <a:srgbClr val="FF0000"/>
                </a:solidFill>
              </a:rPr>
              <a:t>incommensurable…</a:t>
            </a:r>
          </a:p>
          <a:p>
            <a:pPr lvl="0" rtl="0">
              <a:spcBef>
                <a:spcPts val="0"/>
              </a:spcBef>
              <a:spcAft>
                <a:spcPts val="0"/>
              </a:spcAft>
              <a:buNone/>
            </a:pPr>
            <a:endParaRPr sz="1000">
              <a:solidFill>
                <a:schemeClr val="dk1"/>
              </a:solidFill>
            </a:endParaRPr>
          </a:p>
          <a:p>
            <a:pPr lvl="0" rtl="0">
              <a:spcBef>
                <a:spcPts val="0"/>
              </a:spcBef>
              <a:spcAft>
                <a:spcPts val="0"/>
              </a:spcAft>
              <a:buNone/>
            </a:pPr>
            <a:r>
              <a:rPr lang="en">
                <a:solidFill>
                  <a:srgbClr val="0000FF"/>
                </a:solidFill>
              </a:rPr>
              <a:t>3. Different inclusion principles </a:t>
            </a:r>
          </a:p>
          <a:p>
            <a:pPr marL="457200" lvl="0" indent="-317500" rtl="0">
              <a:spcBef>
                <a:spcPts val="0"/>
              </a:spcBef>
              <a:spcAft>
                <a:spcPts val="0"/>
              </a:spcAft>
              <a:buClr>
                <a:schemeClr val="dk1"/>
              </a:buClr>
              <a:buSzPct val="100000"/>
            </a:pPr>
            <a:r>
              <a:rPr lang="en" sz="1400">
                <a:solidFill>
                  <a:schemeClr val="dk1"/>
                </a:solidFill>
              </a:rPr>
              <a:t>All words - NGSL </a:t>
            </a:r>
            <a:r>
              <a:rPr lang="en" sz="1400">
                <a:solidFill>
                  <a:srgbClr val="FF0000"/>
                </a:solidFill>
              </a:rPr>
              <a:t>vs</a:t>
            </a:r>
            <a:r>
              <a:rPr lang="en" sz="1400">
                <a:solidFill>
                  <a:schemeClr val="dk1"/>
                </a:solidFill>
              </a:rPr>
              <a:t> no proper noun - DV-8k </a:t>
            </a:r>
          </a:p>
          <a:p>
            <a:pPr lvl="0" rtl="0">
              <a:spcBef>
                <a:spcPts val="0"/>
              </a:spcBef>
              <a:spcAft>
                <a:spcPts val="0"/>
              </a:spcAft>
              <a:buNone/>
            </a:pPr>
            <a:r>
              <a:rPr lang="en">
                <a:solidFill>
                  <a:srgbClr val="0000FF"/>
                </a:solidFill>
              </a:rPr>
              <a:t>4. Different sorting procedures </a:t>
            </a:r>
          </a:p>
          <a:p>
            <a:pPr marL="457200" lvl="0" indent="-317500" rtl="0">
              <a:spcBef>
                <a:spcPts val="0"/>
              </a:spcBef>
              <a:spcAft>
                <a:spcPts val="0"/>
              </a:spcAft>
              <a:buClr>
                <a:schemeClr val="dk1"/>
              </a:buClr>
              <a:buSzPct val="100000"/>
            </a:pPr>
            <a:r>
              <a:rPr lang="en" sz="1400">
                <a:solidFill>
                  <a:schemeClr val="dk1"/>
                </a:solidFill>
              </a:rPr>
              <a:t>A-Z 1000 levels for BNC, B+C </a:t>
            </a:r>
            <a:r>
              <a:rPr lang="en" sz="1400">
                <a:solidFill>
                  <a:srgbClr val="FF0000"/>
                </a:solidFill>
              </a:rPr>
              <a:t>vs </a:t>
            </a:r>
            <a:r>
              <a:rPr lang="en" sz="1400">
                <a:solidFill>
                  <a:schemeClr val="dk1"/>
                </a:solidFill>
              </a:rPr>
              <a:t>freq+dispersion+highest freq lemma - DV-8k</a:t>
            </a:r>
          </a:p>
          <a:p>
            <a:pPr lvl="0" rtl="0">
              <a:spcBef>
                <a:spcPts val="0"/>
              </a:spcBef>
              <a:spcAft>
                <a:spcPts val="0"/>
              </a:spcAft>
              <a:buNone/>
            </a:pPr>
            <a:r>
              <a:rPr lang="en">
                <a:solidFill>
                  <a:srgbClr val="0000FF"/>
                </a:solidFill>
              </a:rPr>
              <a:t>5. Different purposes  </a:t>
            </a:r>
          </a:p>
          <a:p>
            <a:pPr marL="457200" lvl="0" indent="-317500" rtl="0">
              <a:spcBef>
                <a:spcPts val="0"/>
              </a:spcBef>
              <a:spcAft>
                <a:spcPts val="0"/>
              </a:spcAft>
              <a:buClr>
                <a:schemeClr val="dk1"/>
              </a:buClr>
              <a:buSzPct val="100000"/>
            </a:pPr>
            <a:r>
              <a:rPr lang="en" sz="1400">
                <a:solidFill>
                  <a:schemeClr val="dk1"/>
                </a:solidFill>
              </a:rPr>
              <a:t>Text coverage - NGSL @ 92% </a:t>
            </a:r>
            <a:r>
              <a:rPr lang="en" sz="1400">
                <a:solidFill>
                  <a:srgbClr val="FF0000"/>
                </a:solidFill>
              </a:rPr>
              <a:t>vs </a:t>
            </a:r>
            <a:r>
              <a:rPr lang="en" sz="1400">
                <a:solidFill>
                  <a:schemeClr val="dk1"/>
                </a:solidFill>
              </a:rPr>
              <a:t>pedagogic list - CEEC </a:t>
            </a:r>
            <a:r>
              <a:rPr lang="en" sz="1400">
                <a:solidFill>
                  <a:srgbClr val="FF0000"/>
                </a:solidFill>
              </a:rPr>
              <a:t>vs</a:t>
            </a:r>
            <a:r>
              <a:rPr lang="en" sz="1400">
                <a:solidFill>
                  <a:schemeClr val="dk1"/>
                </a:solidFill>
              </a:rPr>
              <a:t> diagnostic testing - DV-8k</a:t>
            </a:r>
          </a:p>
        </p:txBody>
      </p:sp>
      <p:pic>
        <p:nvPicPr>
          <p:cNvPr id="225" name="Shape 225"/>
          <p:cNvPicPr preferRelativeResize="0"/>
          <p:nvPr/>
        </p:nvPicPr>
        <p:blipFill>
          <a:blip r:embed="rId3">
            <a:alphaModFix/>
          </a:blip>
          <a:stretch>
            <a:fillRect/>
          </a:stretch>
        </p:blipFill>
        <p:spPr>
          <a:xfrm>
            <a:off x="4392200" y="132250"/>
            <a:ext cx="4499325" cy="4878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Initial Validation evidence </a:t>
            </a:r>
          </a:p>
        </p:txBody>
      </p:sp>
      <p:sp>
        <p:nvSpPr>
          <p:cNvPr id="231" name="Shape 231"/>
          <p:cNvSpPr txBox="1">
            <a:spLocks noGrp="1"/>
          </p:cNvSpPr>
          <p:nvPr>
            <p:ph type="body" idx="1"/>
          </p:nvPr>
        </p:nvSpPr>
        <p:spPr>
          <a:xfrm>
            <a:off x="311700" y="1059375"/>
            <a:ext cx="3924000" cy="380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a:solidFill>
                  <a:srgbClr val="000000"/>
                </a:solidFill>
              </a:rPr>
              <a:t>Diagnostic Vocabulary Test</a:t>
            </a:r>
          </a:p>
          <a:p>
            <a:pPr marL="457200" lvl="0" indent="-228600" rtl="0">
              <a:lnSpc>
                <a:spcPct val="100000"/>
              </a:lnSpc>
              <a:spcBef>
                <a:spcPts val="0"/>
              </a:spcBef>
              <a:spcAft>
                <a:spcPts val="0"/>
              </a:spcAft>
              <a:buClr>
                <a:srgbClr val="000000"/>
              </a:buClr>
            </a:pPr>
            <a:r>
              <a:rPr lang="en" i="1">
                <a:solidFill>
                  <a:srgbClr val="000000"/>
                </a:solidFill>
              </a:rPr>
              <a:t>180 qs, 15-q per 500-word level [5 qs/100 words], </a:t>
            </a:r>
          </a:p>
          <a:p>
            <a:pPr marL="457200" lvl="0" indent="-228600" rtl="0">
              <a:lnSpc>
                <a:spcPct val="100000"/>
              </a:lnSpc>
              <a:spcBef>
                <a:spcPts val="0"/>
              </a:spcBef>
              <a:spcAft>
                <a:spcPts val="0"/>
              </a:spcAft>
              <a:buClr>
                <a:srgbClr val="000000"/>
              </a:buClr>
            </a:pPr>
            <a:r>
              <a:rPr lang="en" i="1">
                <a:solidFill>
                  <a:srgbClr val="000000"/>
                </a:solidFill>
              </a:rPr>
              <a:t>12 levels (Levels 2-7, rank: 1001-7000)</a:t>
            </a:r>
          </a:p>
          <a:p>
            <a:pPr marL="457200" lvl="0" indent="-228600" rtl="0">
              <a:lnSpc>
                <a:spcPct val="100000"/>
              </a:lnSpc>
              <a:spcBef>
                <a:spcPts val="0"/>
              </a:spcBef>
              <a:spcAft>
                <a:spcPts val="0"/>
              </a:spcAft>
              <a:buClr>
                <a:schemeClr val="dk1"/>
              </a:buClr>
            </a:pPr>
            <a:r>
              <a:rPr lang="en" i="1">
                <a:solidFill>
                  <a:schemeClr val="dk1"/>
                </a:solidFill>
              </a:rPr>
              <a:t>47 intermediate ss (TOEIC: 545 to 880; avg: 718) </a:t>
            </a:r>
          </a:p>
          <a:p>
            <a:pPr lvl="0"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r>
              <a:rPr lang="en">
                <a:solidFill>
                  <a:schemeClr val="dk1"/>
                </a:solidFill>
              </a:rPr>
              <a:t>Results</a:t>
            </a:r>
          </a:p>
          <a:p>
            <a:pPr marL="457200" lvl="0" indent="-228600" rtl="0">
              <a:lnSpc>
                <a:spcPct val="100000"/>
              </a:lnSpc>
              <a:spcBef>
                <a:spcPts val="0"/>
              </a:spcBef>
              <a:spcAft>
                <a:spcPts val="0"/>
              </a:spcAft>
              <a:buClr>
                <a:schemeClr val="dk1"/>
              </a:buClr>
            </a:pPr>
            <a:r>
              <a:rPr lang="en">
                <a:solidFill>
                  <a:schemeClr val="dk1"/>
                </a:solidFill>
              </a:rPr>
              <a:t>Steady decline with each increasing level</a:t>
            </a:r>
          </a:p>
          <a:p>
            <a:pPr marL="457200" lvl="0" indent="-228600" rtl="0">
              <a:lnSpc>
                <a:spcPct val="100000"/>
              </a:lnSpc>
              <a:spcBef>
                <a:spcPts val="0"/>
              </a:spcBef>
              <a:spcAft>
                <a:spcPts val="0"/>
              </a:spcAft>
              <a:buClr>
                <a:schemeClr val="dk1"/>
              </a:buClr>
            </a:pPr>
            <a:r>
              <a:rPr lang="en">
                <a:solidFill>
                  <a:schemeClr val="dk1"/>
                </a:solidFill>
              </a:rPr>
              <a:t>Expected - ELLs should be more familiar with more common words</a:t>
            </a:r>
          </a:p>
          <a:p>
            <a:pPr lvl="0" rtl="0">
              <a:lnSpc>
                <a:spcPct val="100000"/>
              </a:lnSpc>
              <a:spcBef>
                <a:spcPts val="0"/>
              </a:spcBef>
              <a:spcAft>
                <a:spcPts val="0"/>
              </a:spcAft>
              <a:buNone/>
            </a:pPr>
            <a:endParaRPr>
              <a:solidFill>
                <a:schemeClr val="dk1"/>
              </a:solidFill>
            </a:endParaRPr>
          </a:p>
        </p:txBody>
      </p:sp>
      <p:pic>
        <p:nvPicPr>
          <p:cNvPr id="232" name="Shape 232" title="Chart"/>
          <p:cNvPicPr preferRelativeResize="0"/>
          <p:nvPr/>
        </p:nvPicPr>
        <p:blipFill>
          <a:blip r:embed="rId3">
            <a:alphaModFix/>
          </a:blip>
          <a:stretch>
            <a:fillRect/>
          </a:stretch>
        </p:blipFill>
        <p:spPr>
          <a:xfrm>
            <a:off x="4129575" y="943525"/>
            <a:ext cx="4960000" cy="3922250"/>
          </a:xfrm>
          <a:prstGeom prst="rect">
            <a:avLst/>
          </a:prstGeom>
          <a:noFill/>
          <a:ln>
            <a:noFill/>
          </a:ln>
        </p:spPr>
      </p:pic>
      <p:sp>
        <p:nvSpPr>
          <p:cNvPr id="233" name="Shape 233"/>
          <p:cNvSpPr/>
          <p:nvPr/>
        </p:nvSpPr>
        <p:spPr>
          <a:xfrm>
            <a:off x="4462725" y="73650"/>
            <a:ext cx="2972700" cy="902100"/>
          </a:xfrm>
          <a:prstGeom prst="wedgeRoundRectCallout">
            <a:avLst>
              <a:gd name="adj1" fmla="val -19720"/>
              <a:gd name="adj2" fmla="val 90248"/>
              <a:gd name="adj3" fmla="val 0"/>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Level 2b (1501-2000) - poorly performing items … </a:t>
            </a:r>
          </a:p>
          <a:p>
            <a:pPr lvl="0" algn="ctr">
              <a:spcBef>
                <a:spcPts val="0"/>
              </a:spcBef>
              <a:buNone/>
            </a:pPr>
            <a:r>
              <a:rPr lang="en" sz="1200"/>
              <a:t>Words selected too difficult?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328775"/>
            <a:ext cx="8520600" cy="689100"/>
          </a:xfrm>
          <a:prstGeom prst="rect">
            <a:avLst/>
          </a:prstGeom>
        </p:spPr>
        <p:txBody>
          <a:bodyPr lIns="91425" tIns="91425" rIns="91425" bIns="91425" anchor="t" anchorCtr="0">
            <a:noAutofit/>
          </a:bodyPr>
          <a:lstStyle/>
          <a:p>
            <a:pPr lvl="0">
              <a:spcBef>
                <a:spcPts val="0"/>
              </a:spcBef>
              <a:buNone/>
            </a:pPr>
            <a:r>
              <a:rPr lang="en"/>
              <a:t>Limitations</a:t>
            </a:r>
          </a:p>
        </p:txBody>
      </p:sp>
      <p:sp>
        <p:nvSpPr>
          <p:cNvPr id="239" name="Shape 239"/>
          <p:cNvSpPr txBox="1">
            <a:spLocks noGrp="1"/>
          </p:cNvSpPr>
          <p:nvPr>
            <p:ph type="body" idx="1"/>
          </p:nvPr>
        </p:nvSpPr>
        <p:spPr>
          <a:xfrm>
            <a:off x="311700" y="869425"/>
            <a:ext cx="8832300" cy="3699600"/>
          </a:xfrm>
          <a:prstGeom prst="rect">
            <a:avLst/>
          </a:prstGeom>
        </p:spPr>
        <p:txBody>
          <a:bodyPr lIns="91425" tIns="91425" rIns="91425" bIns="91425" anchor="t" anchorCtr="0">
            <a:noAutofit/>
          </a:bodyPr>
          <a:lstStyle/>
          <a:p>
            <a:pPr marL="457200" lvl="0" indent="-228600" rtl="0">
              <a:spcBef>
                <a:spcPts val="0"/>
              </a:spcBef>
              <a:spcAft>
                <a:spcPts val="0"/>
              </a:spcAft>
              <a:buClr>
                <a:schemeClr val="dk1"/>
              </a:buClr>
              <a:buAutoNum type="arabicPeriod"/>
            </a:pPr>
            <a:r>
              <a:rPr lang="en">
                <a:solidFill>
                  <a:schemeClr val="dk1"/>
                </a:solidFill>
              </a:rPr>
              <a:t>The unit of counting - lemma as representing wordfamily</a:t>
            </a:r>
          </a:p>
          <a:p>
            <a:pPr marL="457200" lvl="0" indent="-228600" rtl="0">
              <a:spcBef>
                <a:spcPts val="0"/>
              </a:spcBef>
              <a:spcAft>
                <a:spcPts val="0"/>
              </a:spcAft>
              <a:buClr>
                <a:schemeClr val="dk1"/>
              </a:buClr>
            </a:pPr>
            <a:r>
              <a:rPr lang="en" i="1">
                <a:solidFill>
                  <a:schemeClr val="dk1"/>
                </a:solidFill>
              </a:rPr>
              <a:t>Lower level learners may be unfamiliar with word inflections and derivatives within wordfamilies </a:t>
            </a:r>
            <a:r>
              <a:rPr lang="en" sz="1200" i="1">
                <a:solidFill>
                  <a:schemeClr val="dk1"/>
                </a:solidFill>
              </a:rPr>
              <a:t>(Zimmerman &amp; Schmitt, 2002; Ward &amp; Chuenjundaeng, 2009)</a:t>
            </a:r>
          </a:p>
          <a:p>
            <a:pPr marL="457200" lvl="0" indent="-228600" rtl="0">
              <a:spcBef>
                <a:spcPts val="0"/>
              </a:spcBef>
              <a:spcAft>
                <a:spcPts val="0"/>
              </a:spcAft>
              <a:buClr>
                <a:schemeClr val="dk1"/>
              </a:buClr>
            </a:pPr>
            <a:r>
              <a:rPr lang="en" i="1">
                <a:solidFill>
                  <a:schemeClr val="dk1"/>
                </a:solidFill>
              </a:rPr>
              <a:t>This made comparability by “type” with other wordlists difficult (wordfamily lists tend to use base forms to represent wordfamilies </a:t>
            </a:r>
            <a:r>
              <a:rPr lang="en">
                <a:solidFill>
                  <a:schemeClr val="dk1"/>
                </a:solidFill>
              </a:rPr>
              <a:t> </a:t>
            </a:r>
          </a:p>
          <a:p>
            <a:pPr lvl="0" rtl="0">
              <a:spcBef>
                <a:spcPts val="0"/>
              </a:spcBef>
              <a:spcAft>
                <a:spcPts val="0"/>
              </a:spcAft>
              <a:buNone/>
            </a:pPr>
            <a:endParaRPr sz="1200">
              <a:solidFill>
                <a:schemeClr val="dk1"/>
              </a:solidFill>
            </a:endParaRPr>
          </a:p>
          <a:p>
            <a:pPr lvl="0" rtl="0">
              <a:spcBef>
                <a:spcPts val="0"/>
              </a:spcBef>
              <a:spcAft>
                <a:spcPts val="0"/>
              </a:spcAft>
              <a:buNone/>
            </a:pPr>
            <a:r>
              <a:rPr lang="en">
                <a:solidFill>
                  <a:schemeClr val="dk1"/>
                </a:solidFill>
              </a:rPr>
              <a:t>2. Ranking and frequency information, </a:t>
            </a:r>
          </a:p>
          <a:p>
            <a:pPr marL="457200" lvl="0" indent="-228600" rtl="0">
              <a:spcBef>
                <a:spcPts val="0"/>
              </a:spcBef>
              <a:spcAft>
                <a:spcPts val="0"/>
              </a:spcAft>
              <a:buClr>
                <a:schemeClr val="dk1"/>
              </a:buClr>
            </a:pPr>
            <a:r>
              <a:rPr lang="en" i="1">
                <a:solidFill>
                  <a:schemeClr val="dk1"/>
                </a:solidFill>
              </a:rPr>
              <a:t>Aggregating deleted wordfamily freq info would give a more accurate ranking </a:t>
            </a:r>
            <a:r>
              <a:rPr lang="en" sz="1200" i="1">
                <a:solidFill>
                  <a:schemeClr val="dk1"/>
                </a:solidFill>
              </a:rPr>
              <a:t>(cf. Gardner &amp; Davies, 2013 AVL)</a:t>
            </a:r>
          </a:p>
          <a:p>
            <a:pPr marL="457200" lvl="0" indent="-228600" rtl="0">
              <a:spcBef>
                <a:spcPts val="0"/>
              </a:spcBef>
              <a:spcAft>
                <a:spcPts val="0"/>
              </a:spcAft>
              <a:buClr>
                <a:schemeClr val="dk1"/>
              </a:buClr>
            </a:pPr>
            <a:r>
              <a:rPr lang="en" i="1">
                <a:solidFill>
                  <a:schemeClr val="dk1"/>
                </a:solidFill>
              </a:rPr>
              <a:t>Lemmas with more than one meaning </a:t>
            </a:r>
            <a:r>
              <a:rPr lang="en" sz="1400" i="1">
                <a:solidFill>
                  <a:schemeClr val="dk1"/>
                </a:solidFill>
              </a:rPr>
              <a:t>(</a:t>
            </a:r>
            <a:r>
              <a:rPr lang="en" sz="1400" b="1" i="1">
                <a:solidFill>
                  <a:srgbClr val="FF0000"/>
                </a:solidFill>
              </a:rPr>
              <a:t>crop</a:t>
            </a:r>
            <a:r>
              <a:rPr lang="en" sz="1400" i="1">
                <a:solidFill>
                  <a:schemeClr val="dk1"/>
                </a:solidFill>
              </a:rPr>
              <a:t> v = 1.cut short, 2. To cultivate plants)</a:t>
            </a:r>
            <a:r>
              <a:rPr lang="en" i="1">
                <a:solidFill>
                  <a:schemeClr val="dk1"/>
                </a:solidFill>
              </a:rPr>
              <a:t>… meanings are not distinguished → overestimates the frequency of that “word” </a:t>
            </a:r>
            <a:r>
              <a:rPr lang="en" sz="1400" i="1">
                <a:solidFill>
                  <a:schemeClr val="dk1"/>
                </a:solidFill>
              </a:rPr>
              <a:t>[def 1.] </a:t>
            </a:r>
            <a:r>
              <a:rPr lang="en" i="1">
                <a:solidFill>
                  <a:schemeClr val="dk1"/>
                </a:solidFill>
              </a:rPr>
              <a:t>and underestimates total number of words by not recognizing some words.</a:t>
            </a:r>
          </a:p>
          <a:p>
            <a:pPr marL="457200" lvl="0" indent="-228600" rtl="0">
              <a:spcBef>
                <a:spcPts val="0"/>
              </a:spcBef>
              <a:spcAft>
                <a:spcPts val="0"/>
              </a:spcAft>
              <a:buClr>
                <a:schemeClr val="dk1"/>
              </a:buClr>
            </a:pPr>
            <a:r>
              <a:rPr lang="en" i="1">
                <a:solidFill>
                  <a:schemeClr val="dk1"/>
                </a:solidFill>
              </a:rPr>
              <a:t>COCA wordlists do not recognize multiword units (→ vastly underestimates total number of words) </a:t>
            </a:r>
          </a:p>
          <a:p>
            <a:pPr lvl="0" rtl="0">
              <a:spcBef>
                <a:spcPts val="0"/>
              </a:spcBef>
              <a:spcAft>
                <a:spcPts val="0"/>
              </a:spcAft>
              <a:buClr>
                <a:schemeClr val="dk1"/>
              </a:buClr>
              <a:buSzPct val="61111"/>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363075"/>
            <a:ext cx="8520600" cy="654600"/>
          </a:xfrm>
          <a:prstGeom prst="rect">
            <a:avLst/>
          </a:prstGeom>
        </p:spPr>
        <p:txBody>
          <a:bodyPr lIns="91425" tIns="91425" rIns="91425" bIns="91425" anchor="t" anchorCtr="0">
            <a:noAutofit/>
          </a:bodyPr>
          <a:lstStyle/>
          <a:p>
            <a:pPr lvl="0" rtl="0">
              <a:spcBef>
                <a:spcPts val="0"/>
              </a:spcBef>
              <a:buNone/>
            </a:pPr>
            <a:r>
              <a:rPr lang="en"/>
              <a:t>Limitations</a:t>
            </a:r>
          </a:p>
        </p:txBody>
      </p:sp>
      <p:sp>
        <p:nvSpPr>
          <p:cNvPr id="245" name="Shape 245"/>
          <p:cNvSpPr txBox="1">
            <a:spLocks noGrp="1"/>
          </p:cNvSpPr>
          <p:nvPr>
            <p:ph type="body" idx="1"/>
          </p:nvPr>
        </p:nvSpPr>
        <p:spPr>
          <a:xfrm>
            <a:off x="311700" y="922800"/>
            <a:ext cx="8520600" cy="36459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3. The use of corpora in wordlist compilation</a:t>
            </a:r>
          </a:p>
          <a:p>
            <a:pPr marL="457200" lvl="0" indent="-228600" rtl="0">
              <a:spcBef>
                <a:spcPts val="0"/>
              </a:spcBef>
              <a:spcAft>
                <a:spcPts val="0"/>
              </a:spcAft>
              <a:buClr>
                <a:schemeClr val="dk1"/>
              </a:buClr>
            </a:pPr>
            <a:r>
              <a:rPr lang="en">
                <a:solidFill>
                  <a:schemeClr val="dk1"/>
                </a:solidFill>
              </a:rPr>
              <a:t>What does the corpus “represent”? </a:t>
            </a:r>
          </a:p>
          <a:p>
            <a:pPr marL="457200" lvl="0" indent="-228600" rtl="0">
              <a:spcBef>
                <a:spcPts val="0"/>
              </a:spcBef>
              <a:spcAft>
                <a:spcPts val="0"/>
              </a:spcAft>
              <a:buClr>
                <a:schemeClr val="dk1"/>
              </a:buClr>
            </a:pPr>
            <a:r>
              <a:rPr lang="en">
                <a:solidFill>
                  <a:schemeClr val="dk1"/>
                </a:solidFill>
              </a:rPr>
              <a:t>Eg COCA cannot purport to represent the learner’s mental lexicon (eg different order of learning, etc) … but may be described as an objective wordlist representing most commonly encountered 1-word lemma forms in (American) English use across several genres</a:t>
            </a:r>
          </a:p>
          <a:p>
            <a:pPr lvl="0" rtl="0">
              <a:spcBef>
                <a:spcPts val="0"/>
              </a:spcBef>
              <a:spcAft>
                <a:spcPts val="0"/>
              </a:spcAft>
              <a:buNone/>
            </a:pPr>
            <a:endParaRPr sz="1200">
              <a:solidFill>
                <a:schemeClr val="dk1"/>
              </a:solidFill>
            </a:endParaRPr>
          </a:p>
          <a:p>
            <a:pPr lvl="0" rtl="0">
              <a:spcBef>
                <a:spcPts val="0"/>
              </a:spcBef>
              <a:spcAft>
                <a:spcPts val="0"/>
              </a:spcAft>
              <a:buNone/>
            </a:pPr>
            <a:r>
              <a:rPr lang="en">
                <a:solidFill>
                  <a:schemeClr val="dk1"/>
                </a:solidFill>
              </a:rPr>
              <a:t>4. “Primary” definitions …</a:t>
            </a:r>
          </a:p>
          <a:p>
            <a:pPr marL="457200" lvl="0" indent="-228600" rtl="0">
              <a:spcBef>
                <a:spcPts val="0"/>
              </a:spcBef>
              <a:spcAft>
                <a:spcPts val="0"/>
              </a:spcAft>
              <a:buClr>
                <a:schemeClr val="dk1"/>
              </a:buClr>
            </a:pPr>
            <a:r>
              <a:rPr lang="en">
                <a:solidFill>
                  <a:schemeClr val="dk1"/>
                </a:solidFill>
              </a:rPr>
              <a:t>Secondary meanings were not considered </a:t>
            </a:r>
            <a:r>
              <a:rPr lang="en" sz="1400">
                <a:solidFill>
                  <a:schemeClr val="dk1"/>
                </a:solidFill>
              </a:rPr>
              <a:t>(as mentioned in 2: </a:t>
            </a:r>
            <a:r>
              <a:rPr lang="en" sz="1400" i="1">
                <a:solidFill>
                  <a:srgbClr val="FF0000"/>
                </a:solidFill>
              </a:rPr>
              <a:t>crop</a:t>
            </a:r>
            <a:r>
              <a:rPr lang="en" sz="1400">
                <a:solidFill>
                  <a:schemeClr val="dk1"/>
                </a:solidFill>
              </a:rPr>
              <a:t>)</a:t>
            </a:r>
          </a:p>
          <a:p>
            <a:pPr marL="457200" lvl="0" indent="-228600" rtl="0">
              <a:spcBef>
                <a:spcPts val="0"/>
              </a:spcBef>
              <a:spcAft>
                <a:spcPts val="0"/>
              </a:spcAft>
              <a:buClr>
                <a:schemeClr val="dk1"/>
              </a:buClr>
            </a:pPr>
            <a:r>
              <a:rPr lang="en">
                <a:solidFill>
                  <a:schemeClr val="dk1"/>
                </a:solidFill>
              </a:rPr>
              <a:t>How were the primary definitions decided by Google </a:t>
            </a:r>
            <a:r>
              <a:rPr lang="en" sz="1200">
                <a:solidFill>
                  <a:schemeClr val="dk1"/>
                </a:solidFill>
              </a:rPr>
              <a:t>(ie The Oxford College Dictionary; Lew, 2011)</a:t>
            </a:r>
            <a:r>
              <a:rPr lang="en">
                <a:solidFill>
                  <a:schemeClr val="dk1"/>
                </a:solidFill>
              </a:rPr>
              <a:t>?… they sometimes were not what I assumed to be more common, and they may not be the definition students are most familiar with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263025"/>
            <a:ext cx="8520600" cy="613800"/>
          </a:xfrm>
          <a:prstGeom prst="rect">
            <a:avLst/>
          </a:prstGeom>
        </p:spPr>
        <p:txBody>
          <a:bodyPr lIns="91425" tIns="91425" rIns="91425" bIns="91425" anchor="t" anchorCtr="0">
            <a:noAutofit/>
          </a:bodyPr>
          <a:lstStyle/>
          <a:p>
            <a:pPr lvl="0">
              <a:spcBef>
                <a:spcPts val="0"/>
              </a:spcBef>
              <a:buNone/>
            </a:pPr>
            <a:r>
              <a:rPr lang="en"/>
              <a:t>Future research</a:t>
            </a:r>
          </a:p>
        </p:txBody>
      </p:sp>
      <p:sp>
        <p:nvSpPr>
          <p:cNvPr id="251" name="Shape 251"/>
          <p:cNvSpPr txBox="1">
            <a:spLocks noGrp="1"/>
          </p:cNvSpPr>
          <p:nvPr>
            <p:ph type="body" idx="1"/>
          </p:nvPr>
        </p:nvSpPr>
        <p:spPr>
          <a:xfrm>
            <a:off x="311700" y="818275"/>
            <a:ext cx="8520600" cy="40914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English as a lingua franca …? </a:t>
            </a:r>
          </a:p>
          <a:p>
            <a:pPr marL="457200" lvl="0" indent="-228600" rtl="0">
              <a:spcBef>
                <a:spcPts val="0"/>
              </a:spcBef>
              <a:spcAft>
                <a:spcPts val="0"/>
              </a:spcAft>
              <a:buClr>
                <a:srgbClr val="000000"/>
              </a:buClr>
            </a:pPr>
            <a:r>
              <a:rPr lang="en">
                <a:solidFill>
                  <a:srgbClr val="000000"/>
                </a:solidFill>
              </a:rPr>
              <a:t>The DV-8k is based on authentic and professional published English language texts in the USA. How does its rankings and frequencies resemble or differ from those from more varied and intercultural sources (Web corpora; ELF, etc)? </a:t>
            </a:r>
          </a:p>
          <a:p>
            <a:pPr lvl="0" rtl="0">
              <a:spcBef>
                <a:spcPts val="0"/>
              </a:spcBef>
              <a:spcAft>
                <a:spcPts val="0"/>
              </a:spcAft>
              <a:buNone/>
            </a:pPr>
            <a:endParaRPr sz="1200">
              <a:solidFill>
                <a:srgbClr val="000000"/>
              </a:solidFill>
            </a:endParaRPr>
          </a:p>
          <a:p>
            <a:pPr lvl="0" rtl="0">
              <a:spcBef>
                <a:spcPts val="0"/>
              </a:spcBef>
              <a:spcAft>
                <a:spcPts val="0"/>
              </a:spcAft>
              <a:buNone/>
            </a:pPr>
            <a:r>
              <a:rPr lang="en">
                <a:solidFill>
                  <a:srgbClr val="000000"/>
                </a:solidFill>
              </a:rPr>
              <a:t>Aggregating word frequencies …</a:t>
            </a:r>
          </a:p>
          <a:p>
            <a:pPr marL="457200" lvl="0" indent="-228600" rtl="0">
              <a:spcBef>
                <a:spcPts val="0"/>
              </a:spcBef>
              <a:spcAft>
                <a:spcPts val="0"/>
              </a:spcAft>
              <a:buClr>
                <a:srgbClr val="000000"/>
              </a:buClr>
            </a:pPr>
            <a:r>
              <a:rPr lang="en">
                <a:solidFill>
                  <a:srgbClr val="000000"/>
                </a:solidFill>
              </a:rPr>
              <a:t>Future approaches to create a wordlist of lemma-families (as in this study) can benefit from aggregating the frequency info from the deleted semantically redundant lemmas and lemma forms </a:t>
            </a:r>
            <a:r>
              <a:rPr lang="en" sz="1200">
                <a:solidFill>
                  <a:srgbClr val="000000"/>
                </a:solidFill>
              </a:rPr>
              <a:t>(cf. Gardner and Davies, 2013)</a:t>
            </a:r>
          </a:p>
          <a:p>
            <a:pPr lvl="0" rtl="0">
              <a:spcBef>
                <a:spcPts val="0"/>
              </a:spcBef>
              <a:spcAft>
                <a:spcPts val="0"/>
              </a:spcAft>
              <a:buNone/>
            </a:pPr>
            <a:endParaRPr sz="1200">
              <a:solidFill>
                <a:srgbClr val="000000"/>
              </a:solidFill>
            </a:endParaRPr>
          </a:p>
          <a:p>
            <a:pPr lvl="0" rtl="0">
              <a:spcBef>
                <a:spcPts val="0"/>
              </a:spcBef>
              <a:spcAft>
                <a:spcPts val="0"/>
              </a:spcAft>
              <a:buNone/>
            </a:pPr>
            <a:endParaRPr>
              <a:solidFill>
                <a:srgbClr val="000000"/>
              </a:solidFill>
            </a:endParaRPr>
          </a:p>
          <a:p>
            <a:pPr lvl="0">
              <a:spcBef>
                <a:spcPts val="0"/>
              </a:spcBef>
              <a:spcAft>
                <a:spcPts val="0"/>
              </a:spcAft>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263025"/>
            <a:ext cx="8520600" cy="613800"/>
          </a:xfrm>
          <a:prstGeom prst="rect">
            <a:avLst/>
          </a:prstGeom>
        </p:spPr>
        <p:txBody>
          <a:bodyPr lIns="91425" tIns="91425" rIns="91425" bIns="91425" anchor="t" anchorCtr="0">
            <a:noAutofit/>
          </a:bodyPr>
          <a:lstStyle/>
          <a:p>
            <a:pPr lvl="0" rtl="0">
              <a:spcBef>
                <a:spcPts val="0"/>
              </a:spcBef>
              <a:buNone/>
            </a:pPr>
            <a:r>
              <a:rPr lang="en"/>
              <a:t>Future research</a:t>
            </a:r>
          </a:p>
        </p:txBody>
      </p:sp>
      <p:sp>
        <p:nvSpPr>
          <p:cNvPr id="257" name="Shape 257"/>
          <p:cNvSpPr txBox="1">
            <a:spLocks noGrp="1"/>
          </p:cNvSpPr>
          <p:nvPr>
            <p:ph type="body" idx="1"/>
          </p:nvPr>
        </p:nvSpPr>
        <p:spPr>
          <a:xfrm>
            <a:off x="311700" y="818275"/>
            <a:ext cx="8520600" cy="40914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The CEEC wordlist for Taiwan’s entrance exams </a:t>
            </a:r>
          </a:p>
          <a:p>
            <a:pPr marL="457200" lvl="0" indent="-228600" rtl="0">
              <a:spcBef>
                <a:spcPts val="0"/>
              </a:spcBef>
              <a:spcAft>
                <a:spcPts val="0"/>
              </a:spcAft>
              <a:buClr>
                <a:srgbClr val="000000"/>
              </a:buClr>
            </a:pPr>
            <a:r>
              <a:rPr lang="en">
                <a:solidFill>
                  <a:srgbClr val="000000"/>
                </a:solidFill>
              </a:rPr>
              <a:t>15+ years old,  based on several wordlists and used dictionary frequency information. </a:t>
            </a:r>
          </a:p>
          <a:p>
            <a:pPr marL="457200" lvl="0" indent="-228600" rtl="0">
              <a:spcBef>
                <a:spcPts val="0"/>
              </a:spcBef>
              <a:spcAft>
                <a:spcPts val="0"/>
              </a:spcAft>
              <a:buClr>
                <a:srgbClr val="000000"/>
              </a:buClr>
            </a:pPr>
            <a:r>
              <a:rPr lang="en">
                <a:solidFill>
                  <a:srgbClr val="000000"/>
                </a:solidFill>
              </a:rPr>
              <a:t>Is it time to update this list with more accurate frequency information for sources like COCA or the BNC-COCA combination? How can a frequency approach be balanced with pedagogical need (eg survival English; localized English, etc)?</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Current tools </a:t>
            </a:r>
            <a:r>
              <a:rPr lang="en" b="1" i="1">
                <a:solidFill>
                  <a:srgbClr val="000000"/>
                </a:solidFill>
              </a:rPr>
              <a:t>massively </a:t>
            </a:r>
            <a:r>
              <a:rPr lang="en" b="1">
                <a:solidFill>
                  <a:srgbClr val="000000"/>
                </a:solidFill>
              </a:rPr>
              <a:t>underestimate</a:t>
            </a:r>
            <a:r>
              <a:rPr lang="en">
                <a:solidFill>
                  <a:srgbClr val="000000"/>
                </a:solidFill>
              </a:rPr>
              <a:t> extent of “possible” word knowledge … </a:t>
            </a:r>
          </a:p>
          <a:p>
            <a:pPr marL="457200" lvl="0" indent="-228600" rtl="0">
              <a:spcBef>
                <a:spcPts val="0"/>
              </a:spcBef>
              <a:spcAft>
                <a:spcPts val="0"/>
              </a:spcAft>
              <a:buClr>
                <a:srgbClr val="000000"/>
              </a:buClr>
            </a:pPr>
            <a:r>
              <a:rPr lang="en">
                <a:solidFill>
                  <a:srgbClr val="000000"/>
                </a:solidFill>
              </a:rPr>
              <a:t>Multiword phrases with a singular meaning as is words with more than one definition </a:t>
            </a:r>
            <a:r>
              <a:rPr lang="en" sz="1200">
                <a:solidFill>
                  <a:srgbClr val="000000"/>
                </a:solidFill>
              </a:rPr>
              <a:t>(Cobb, 2013)</a:t>
            </a:r>
            <a:r>
              <a:rPr lang="en">
                <a:solidFill>
                  <a:srgbClr val="000000"/>
                </a:solidFill>
              </a:rPr>
              <a:t>. These should all be treated as individual words and incorporated into currently existing wordlists.</a:t>
            </a:r>
          </a:p>
          <a:p>
            <a:pPr lvl="0" rtl="0">
              <a:spcBef>
                <a:spcPts val="0"/>
              </a:spcBef>
              <a:spcAft>
                <a:spcPts val="0"/>
              </a:spcAft>
              <a:buNone/>
            </a:pPr>
            <a:endParaRPr>
              <a:solidFill>
                <a:srgbClr val="000000"/>
              </a:solidFill>
            </a:endParaRPr>
          </a:p>
          <a:p>
            <a:pPr lvl="0" rtl="0">
              <a:spcBef>
                <a:spcPts val="0"/>
              </a:spcBef>
              <a:spcAft>
                <a:spcPts val="0"/>
              </a:spcAft>
              <a:buNone/>
            </a:pP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importance of Wordlists </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0000"/>
                </a:solidFill>
              </a:rPr>
              <a:t>Language ability is largely a function of vocabulary size </a:t>
            </a:r>
            <a:r>
              <a:rPr lang="en" sz="1200">
                <a:solidFill>
                  <a:srgbClr val="000000"/>
                </a:solidFill>
              </a:rPr>
              <a:t>(Alderson, 2005)</a:t>
            </a:r>
          </a:p>
          <a:p>
            <a:pPr lvl="0">
              <a:spcBef>
                <a:spcPts val="0"/>
              </a:spcBef>
              <a:buNone/>
            </a:pPr>
            <a:r>
              <a:rPr lang="en">
                <a:solidFill>
                  <a:srgbClr val="000000"/>
                </a:solidFill>
              </a:rPr>
              <a:t>Vocabulary is a key indicator language ability </a:t>
            </a:r>
            <a:r>
              <a:rPr lang="en" sz="1200">
                <a:solidFill>
                  <a:srgbClr val="000000"/>
                </a:solidFill>
              </a:rPr>
              <a:t>(Laufer, 1992; Laufer &amp; Goldstein, 2004)</a:t>
            </a:r>
            <a:r>
              <a:rPr lang="en">
                <a:solidFill>
                  <a:srgbClr val="000000"/>
                </a:solidFill>
              </a:rPr>
              <a:t> and reading ability </a:t>
            </a:r>
            <a:r>
              <a:rPr lang="en" sz="1200">
                <a:solidFill>
                  <a:srgbClr val="000000"/>
                </a:solidFill>
              </a:rPr>
              <a:t>(Nation, 2001; Qian 2002)</a:t>
            </a:r>
            <a:r>
              <a:rPr lang="en">
                <a:solidFill>
                  <a:srgbClr val="000000"/>
                </a:solidFill>
              </a:rPr>
              <a:t>.</a:t>
            </a:r>
          </a:p>
          <a:p>
            <a:pPr lvl="0">
              <a:spcBef>
                <a:spcPts val="0"/>
              </a:spcBef>
              <a:buNone/>
            </a:pPr>
            <a:r>
              <a:rPr lang="en">
                <a:solidFill>
                  <a:srgbClr val="000000"/>
                </a:solidFill>
              </a:rPr>
              <a:t>Measuring vocabulary is thus an important area in language acquisition and its research.</a:t>
            </a:r>
          </a:p>
          <a:p>
            <a:pPr lvl="0">
              <a:spcBef>
                <a:spcPts val="0"/>
              </a:spcBef>
              <a:buNone/>
            </a:pPr>
            <a:r>
              <a:rPr lang="en">
                <a:solidFill>
                  <a:srgbClr val="000000"/>
                </a:solidFill>
              </a:rPr>
              <a:t>At the foundation of this research are </a:t>
            </a:r>
            <a:r>
              <a:rPr lang="en">
                <a:solidFill>
                  <a:srgbClr val="FF0000"/>
                </a:solidFill>
              </a:rPr>
              <a:t>wordlists </a:t>
            </a:r>
            <a:r>
              <a:rPr lang="en">
                <a:solidFill>
                  <a:srgbClr val="000000"/>
                </a:solidFill>
              </a:rPr>
              <a:t>like the BNC 20000-word list, the GSL </a:t>
            </a:r>
            <a:r>
              <a:rPr lang="en" sz="1200">
                <a:solidFill>
                  <a:srgbClr val="000000"/>
                </a:solidFill>
              </a:rPr>
              <a:t>(West, 1953)</a:t>
            </a:r>
            <a:r>
              <a:rPr lang="en">
                <a:solidFill>
                  <a:srgbClr val="000000"/>
                </a:solidFill>
              </a:rPr>
              <a:t>, and the AWL </a:t>
            </a:r>
            <a:r>
              <a:rPr lang="en" sz="1200">
                <a:solidFill>
                  <a:srgbClr val="000000"/>
                </a:solidFill>
              </a:rPr>
              <a:t>(Coxhead, 2000)</a:t>
            </a:r>
            <a:r>
              <a:rPr lang="en">
                <a:solidFill>
                  <a:srgbClr val="000000"/>
                </a:solidFill>
              </a:rPr>
              <a:t>. </a:t>
            </a:r>
          </a:p>
          <a:p>
            <a:pPr lvl="0">
              <a:spcBef>
                <a:spcPts val="0"/>
              </a:spcBef>
              <a:buNone/>
            </a:pPr>
            <a:r>
              <a:rPr lang="en">
                <a:solidFill>
                  <a:srgbClr val="000000"/>
                </a:solidFill>
              </a:rPr>
              <a:t>Wordlists are also used in </a:t>
            </a:r>
            <a:r>
              <a:rPr lang="en">
                <a:solidFill>
                  <a:srgbClr val="FF0000"/>
                </a:solidFill>
              </a:rPr>
              <a:t>testing</a:t>
            </a:r>
            <a:r>
              <a:rPr lang="en">
                <a:solidFill>
                  <a:srgbClr val="000000"/>
                </a:solidFill>
              </a:rPr>
              <a:t>, like the BNC 20k in the VST </a:t>
            </a:r>
            <a:r>
              <a:rPr lang="en" sz="1200">
                <a:solidFill>
                  <a:srgbClr val="000000"/>
                </a:solidFill>
              </a:rPr>
              <a:t>(Beglar, 2010)</a:t>
            </a:r>
            <a:r>
              <a:rPr lang="en">
                <a:solidFill>
                  <a:srgbClr val="000000"/>
                </a:solidFill>
              </a:rPr>
              <a:t> and the CEEC’s EWRL 6000-word list for Taiwan’s university entrance exams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Conclusion</a:t>
            </a:r>
          </a:p>
        </p:txBody>
      </p:sp>
      <p:sp>
        <p:nvSpPr>
          <p:cNvPr id="263" name="Shape 2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The purpose of this list is for diagnostic vocabulary testing, an under-researched area. </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Corpus and computer technology are ever improving … Big data is getting bigger </a:t>
            </a:r>
          </a:p>
          <a:p>
            <a:pPr lvl="0" rtl="0">
              <a:spcBef>
                <a:spcPts val="0"/>
              </a:spcBef>
              <a:spcAft>
                <a:spcPts val="0"/>
              </a:spcAft>
              <a:buNone/>
            </a:pPr>
            <a:r>
              <a:rPr lang="en">
                <a:solidFill>
                  <a:srgbClr val="000000"/>
                </a:solidFill>
              </a:rPr>
              <a:t>These advances are leading to better tools to teach and assess students.</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It is time for finegrained and personalized </a:t>
            </a:r>
            <a:r>
              <a:rPr lang="en">
                <a:solidFill>
                  <a:srgbClr val="FF0000"/>
                </a:solidFill>
              </a:rPr>
              <a:t>Diagnostic</a:t>
            </a:r>
            <a:r>
              <a:rPr lang="en">
                <a:solidFill>
                  <a:srgbClr val="000000"/>
                </a:solidFill>
              </a:rPr>
              <a:t> language learning, tracking and testing …  </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For this, </a:t>
            </a:r>
            <a:r>
              <a:rPr lang="en">
                <a:solidFill>
                  <a:srgbClr val="FF0000"/>
                </a:solidFill>
              </a:rPr>
              <a:t>wordlists </a:t>
            </a:r>
            <a:r>
              <a:rPr lang="en">
                <a:solidFill>
                  <a:srgbClr val="000000"/>
                </a:solidFill>
              </a:rPr>
              <a:t>will play a crucial, but perhaps unacknowledged, role.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45025"/>
            <a:ext cx="2048100" cy="572700"/>
          </a:xfrm>
          <a:prstGeom prst="rect">
            <a:avLst/>
          </a:prstGeom>
        </p:spPr>
        <p:txBody>
          <a:bodyPr lIns="91425" tIns="91425" rIns="91425" bIns="91425" anchor="t" anchorCtr="0">
            <a:noAutofit/>
          </a:bodyPr>
          <a:lstStyle/>
          <a:p>
            <a:pPr lvl="0">
              <a:spcBef>
                <a:spcPts val="0"/>
              </a:spcBef>
              <a:buNone/>
            </a:pPr>
            <a:r>
              <a:rPr lang="en"/>
              <a:t>Q&amp;A</a:t>
            </a:r>
          </a:p>
        </p:txBody>
      </p:sp>
      <p:sp>
        <p:nvSpPr>
          <p:cNvPr id="269" name="Shape 269"/>
          <p:cNvSpPr txBox="1">
            <a:spLocks noGrp="1"/>
          </p:cNvSpPr>
          <p:nvPr>
            <p:ph type="body" idx="1"/>
          </p:nvPr>
        </p:nvSpPr>
        <p:spPr>
          <a:xfrm>
            <a:off x="2308725" y="182650"/>
            <a:ext cx="6648600" cy="43863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91666"/>
              <a:buFont typeface="Arial"/>
              <a:buNone/>
            </a:pPr>
            <a:r>
              <a:rPr lang="en" sz="1200">
                <a:solidFill>
                  <a:schemeClr val="dk1"/>
                </a:solidFill>
              </a:rPr>
              <a:t>This paper has 4 aims: </a:t>
            </a:r>
          </a:p>
          <a:p>
            <a:pPr marL="457200" lvl="0" indent="-304800" rtl="0">
              <a:lnSpc>
                <a:spcPct val="100000"/>
              </a:lnSpc>
              <a:spcBef>
                <a:spcPts val="0"/>
              </a:spcBef>
              <a:spcAft>
                <a:spcPts val="0"/>
              </a:spcAft>
              <a:buClr>
                <a:schemeClr val="dk1"/>
              </a:buClr>
              <a:buSzPct val="100000"/>
              <a:buAutoNum type="arabicPeriod"/>
            </a:pPr>
            <a:r>
              <a:rPr lang="en" sz="1200">
                <a:solidFill>
                  <a:schemeClr val="dk1"/>
                </a:solidFill>
              </a:rPr>
              <a:t>to argue for the need of a ranked wordlist of core and mid-level vocabulary for English language learners (ELLs); </a:t>
            </a:r>
          </a:p>
          <a:p>
            <a:pPr marL="457200" lvl="0" indent="-304800" rtl="0">
              <a:lnSpc>
                <a:spcPct val="100000"/>
              </a:lnSpc>
              <a:spcBef>
                <a:spcPts val="0"/>
              </a:spcBef>
              <a:spcAft>
                <a:spcPts val="0"/>
              </a:spcAft>
              <a:buClr>
                <a:schemeClr val="dk1"/>
              </a:buClr>
              <a:buSzPct val="100000"/>
              <a:buAutoNum type="arabicPeriod"/>
            </a:pPr>
            <a:r>
              <a:rPr lang="en" sz="1200">
                <a:solidFill>
                  <a:schemeClr val="dk1"/>
                </a:solidFill>
              </a:rPr>
              <a:t>present the compilation methods of making a list of 8000 word families; </a:t>
            </a:r>
          </a:p>
          <a:p>
            <a:pPr marL="457200" lvl="0" indent="-304800" rtl="0">
              <a:lnSpc>
                <a:spcPct val="100000"/>
              </a:lnSpc>
              <a:spcBef>
                <a:spcPts val="0"/>
              </a:spcBef>
              <a:spcAft>
                <a:spcPts val="0"/>
              </a:spcAft>
              <a:buClr>
                <a:schemeClr val="dk1"/>
              </a:buClr>
              <a:buSzPct val="100000"/>
              <a:buAutoNum type="arabicPeriod"/>
            </a:pPr>
            <a:r>
              <a:rPr lang="en" sz="1200">
                <a:solidFill>
                  <a:schemeClr val="dk1"/>
                </a:solidFill>
              </a:rPr>
              <a:t>compare the list with other existing wordlists, such as Nation’s BNC word lists, the 1900-word General Service List, the 2800-word New General Service List, and Taiwan’s 6480-word CEEC list; and </a:t>
            </a:r>
          </a:p>
          <a:p>
            <a:pPr marL="457200" lvl="0" indent="-304800" rtl="0">
              <a:lnSpc>
                <a:spcPct val="100000"/>
              </a:lnSpc>
              <a:spcBef>
                <a:spcPts val="0"/>
              </a:spcBef>
              <a:spcAft>
                <a:spcPts val="0"/>
              </a:spcAft>
              <a:buClr>
                <a:schemeClr val="dk1"/>
              </a:buClr>
              <a:buSzPct val="100000"/>
              <a:buAutoNum type="arabicPeriod"/>
            </a:pPr>
            <a:r>
              <a:rPr lang="en" sz="1200">
                <a:solidFill>
                  <a:schemeClr val="dk1"/>
                </a:solidFill>
              </a:rPr>
              <a:t>provide preliminary validation evidence.  </a:t>
            </a:r>
          </a:p>
          <a:p>
            <a:pPr lvl="0" rtl="0">
              <a:lnSpc>
                <a:spcPct val="100000"/>
              </a:lnSpc>
              <a:spcBef>
                <a:spcPts val="0"/>
              </a:spcBef>
              <a:spcAft>
                <a:spcPts val="0"/>
              </a:spcAft>
              <a:buClr>
                <a:schemeClr val="dk1"/>
              </a:buClr>
              <a:buSzPct val="110000"/>
              <a:buFont typeface="Arial"/>
              <a:buNone/>
            </a:pPr>
            <a:endParaRPr sz="1000">
              <a:solidFill>
                <a:schemeClr val="dk1"/>
              </a:solidFill>
            </a:endParaRPr>
          </a:p>
          <a:p>
            <a:pPr lvl="0" rtl="0">
              <a:lnSpc>
                <a:spcPct val="100000"/>
              </a:lnSpc>
              <a:spcBef>
                <a:spcPts val="0"/>
              </a:spcBef>
              <a:spcAft>
                <a:spcPts val="0"/>
              </a:spcAft>
              <a:buNone/>
            </a:pPr>
            <a:r>
              <a:rPr lang="en" sz="1200">
                <a:solidFill>
                  <a:schemeClr val="dk1"/>
                </a:solidFill>
              </a:rPr>
              <a:t>DV-8k is ranked </a:t>
            </a:r>
          </a:p>
          <a:p>
            <a:pPr lvl="0" rtl="0">
              <a:lnSpc>
                <a:spcPct val="100000"/>
              </a:lnSpc>
              <a:spcBef>
                <a:spcPts val="0"/>
              </a:spcBef>
              <a:spcAft>
                <a:spcPts val="0"/>
              </a:spcAft>
              <a:buNone/>
            </a:pPr>
            <a:r>
              <a:rPr lang="en" sz="1200">
                <a:solidFill>
                  <a:schemeClr val="dk1"/>
                </a:solidFill>
              </a:rPr>
              <a:t>other wordlists have lumped words into 1000 bands (e.g., Nation’s BNC/COCA 25000 word list used in the range program) or special functional grouping, like the Coxhead’s AWL. </a:t>
            </a:r>
          </a:p>
          <a:p>
            <a:pPr lvl="0" rtl="0">
              <a:lnSpc>
                <a:spcPct val="100000"/>
              </a:lnSpc>
              <a:spcBef>
                <a:spcPts val="0"/>
              </a:spcBef>
              <a:spcAft>
                <a:spcPts val="0"/>
              </a:spcAft>
              <a:buClr>
                <a:schemeClr val="dk1"/>
              </a:buClr>
              <a:buSzPct val="91666"/>
              <a:buFont typeface="Arial"/>
              <a:buNone/>
            </a:pPr>
            <a:r>
              <a:rPr lang="en" sz="1200">
                <a:solidFill>
                  <a:schemeClr val="dk1"/>
                </a:solidFill>
              </a:rPr>
              <a:t>Most ELLs only know around 2000 words, so wordlists based on 1000 bands are a blunt instrument if used in diagnostic tests like the Vocabulary Levels Test (VLT) to measure vocabulary mastery at these levels. </a:t>
            </a:r>
          </a:p>
          <a:p>
            <a:pPr lvl="0" rtl="0">
              <a:lnSpc>
                <a:spcPct val="100000"/>
              </a:lnSpc>
              <a:spcBef>
                <a:spcPts val="0"/>
              </a:spcBef>
              <a:spcAft>
                <a:spcPts val="0"/>
              </a:spcAft>
              <a:buClr>
                <a:schemeClr val="dk1"/>
              </a:buClr>
              <a:buSzPct val="110000"/>
              <a:buFont typeface="Arial"/>
              <a:buNone/>
            </a:pPr>
            <a:endParaRPr sz="1000">
              <a:solidFill>
                <a:schemeClr val="dk1"/>
              </a:solidFill>
            </a:endParaRPr>
          </a:p>
          <a:p>
            <a:pPr lvl="0" rtl="0">
              <a:lnSpc>
                <a:spcPct val="100000"/>
              </a:lnSpc>
              <a:spcBef>
                <a:spcPts val="0"/>
              </a:spcBef>
              <a:spcAft>
                <a:spcPts val="0"/>
              </a:spcAft>
              <a:buNone/>
            </a:pPr>
            <a:r>
              <a:rPr lang="en" sz="1200">
                <a:solidFill>
                  <a:schemeClr val="dk1"/>
                </a:solidFill>
              </a:rPr>
              <a:t>The first 2000 words  →  COCA’s SOAP wordlist  (corpus of 100 million words from TV scripts), </a:t>
            </a:r>
          </a:p>
          <a:p>
            <a:pPr lvl="0" rtl="0">
              <a:lnSpc>
                <a:spcPct val="100000"/>
              </a:lnSpc>
              <a:spcBef>
                <a:spcPts val="0"/>
              </a:spcBef>
              <a:spcAft>
                <a:spcPts val="0"/>
              </a:spcAft>
              <a:buNone/>
            </a:pPr>
            <a:r>
              <a:rPr lang="en" sz="1200">
                <a:solidFill>
                  <a:schemeClr val="dk1"/>
                </a:solidFill>
              </a:rPr>
              <a:t>6000 → COCA’s wordlist from a 400-million-word corpus composed of a wide and balanced range of genres including news, academic and fiction. </a:t>
            </a:r>
          </a:p>
          <a:p>
            <a:pPr lvl="0" rtl="0">
              <a:lnSpc>
                <a:spcPct val="100000"/>
              </a:lnSpc>
              <a:spcBef>
                <a:spcPts val="0"/>
              </a:spcBef>
              <a:spcAft>
                <a:spcPts val="0"/>
              </a:spcAft>
              <a:buNone/>
            </a:pPr>
            <a:r>
              <a:rPr lang="en" sz="1200">
                <a:solidFill>
                  <a:schemeClr val="dk1"/>
                </a:solidFill>
              </a:rPr>
              <a:t>DV-8k - only lemma forms with the highest frequency and dispersion scores,  manual elimination process removed lemmas sharing the same primary meaning of higher frequency forms. </a:t>
            </a:r>
          </a:p>
          <a:p>
            <a:pPr lvl="0" rtl="0">
              <a:lnSpc>
                <a:spcPct val="100000"/>
              </a:lnSpc>
              <a:spcBef>
                <a:spcPts val="0"/>
              </a:spcBef>
              <a:spcAft>
                <a:spcPts val="0"/>
              </a:spcAft>
              <a:buNone/>
            </a:pPr>
            <a:endParaRPr sz="1000">
              <a:solidFill>
                <a:schemeClr val="dk1"/>
              </a:solidFill>
            </a:endParaRPr>
          </a:p>
          <a:p>
            <a:pPr lvl="0" rtl="0">
              <a:lnSpc>
                <a:spcPct val="100000"/>
              </a:lnSpc>
              <a:spcBef>
                <a:spcPts val="0"/>
              </a:spcBef>
              <a:spcAft>
                <a:spcPts val="0"/>
              </a:spcAft>
              <a:buClr>
                <a:schemeClr val="dk1"/>
              </a:buClr>
              <a:buSzPct val="91666"/>
              <a:buFont typeface="Arial"/>
              <a:buNone/>
            </a:pPr>
            <a:r>
              <a:rPr lang="en" sz="1200">
                <a:solidFill>
                  <a:schemeClr val="dk1"/>
                </a:solidFill>
              </a:rPr>
              <a:t>86% interrater agreement when elimination criteria applied by another rater on 1000 words</a:t>
            </a:r>
          </a:p>
          <a:p>
            <a:pPr lvl="0" rtl="0">
              <a:lnSpc>
                <a:spcPct val="100000"/>
              </a:lnSpc>
              <a:spcBef>
                <a:spcPts val="0"/>
              </a:spcBef>
              <a:spcAft>
                <a:spcPts val="0"/>
              </a:spcAft>
              <a:buClr>
                <a:schemeClr val="dk1"/>
              </a:buClr>
              <a:buSzPct val="110000"/>
              <a:buFont typeface="Arial"/>
              <a:buNone/>
            </a:pPr>
            <a:endParaRPr sz="1000">
              <a:solidFill>
                <a:schemeClr val="dk1"/>
              </a:solidFill>
            </a:endParaRPr>
          </a:p>
          <a:p>
            <a:pPr lvl="0" rtl="0">
              <a:lnSpc>
                <a:spcPct val="100000"/>
              </a:lnSpc>
              <a:spcBef>
                <a:spcPts val="0"/>
              </a:spcBef>
              <a:spcAft>
                <a:spcPts val="0"/>
              </a:spcAft>
              <a:buClr>
                <a:schemeClr val="dk1"/>
              </a:buClr>
              <a:buSzPct val="91666"/>
              <a:buFont typeface="Arial"/>
              <a:buNone/>
            </a:pPr>
            <a:r>
              <a:rPr lang="en" sz="1200">
                <a:solidFill>
                  <a:schemeClr val="dk1"/>
                </a:solidFill>
              </a:rPr>
              <a:t>Initial validation evidence comes from a pilot diagnostic vocabulary test of 180 words sampling 3 words for every group of 100 words across 6000 words. </a:t>
            </a:r>
          </a:p>
        </p:txBody>
      </p:sp>
      <p:sp>
        <p:nvSpPr>
          <p:cNvPr id="270" name="Shape 270"/>
          <p:cNvSpPr txBox="1"/>
          <p:nvPr/>
        </p:nvSpPr>
        <p:spPr>
          <a:xfrm>
            <a:off x="260625" y="1190900"/>
            <a:ext cx="1909200" cy="1483200"/>
          </a:xfrm>
          <a:prstGeom prst="rect">
            <a:avLst/>
          </a:prstGeom>
          <a:noFill/>
          <a:ln>
            <a:noFill/>
          </a:ln>
        </p:spPr>
        <p:txBody>
          <a:bodyPr lIns="91425" tIns="91425" rIns="91425" bIns="91425" anchor="t" anchorCtr="0">
            <a:noAutofit/>
          </a:bodyPr>
          <a:lstStyle/>
          <a:p>
            <a:pPr lvl="0">
              <a:spcBef>
                <a:spcPts val="0"/>
              </a:spcBef>
              <a:buNone/>
            </a:pPr>
            <a:r>
              <a:rPr lang="en" sz="2400"/>
              <a:t>Thank you for your attention.</a:t>
            </a:r>
          </a:p>
          <a:p>
            <a:pPr lvl="0">
              <a:spcBef>
                <a:spcPts val="0"/>
              </a:spcBef>
              <a:buNone/>
            </a:pPr>
            <a:endParaRPr sz="2400"/>
          </a:p>
          <a:p>
            <a:pPr lvl="0">
              <a:spcBef>
                <a:spcPts val="0"/>
              </a:spcBef>
              <a:buNone/>
            </a:pPr>
            <a:endParaRPr sz="2400"/>
          </a:p>
          <a:p>
            <a:pPr lvl="0">
              <a:spcBef>
                <a:spcPts val="0"/>
              </a:spcBef>
              <a:buNone/>
            </a:pPr>
            <a:endParaRPr sz="2400"/>
          </a:p>
        </p:txBody>
      </p:sp>
      <p:pic>
        <p:nvPicPr>
          <p:cNvPr id="271" name="Shape 271"/>
          <p:cNvPicPr preferRelativeResize="0"/>
          <p:nvPr/>
        </p:nvPicPr>
        <p:blipFill>
          <a:blip r:embed="rId3">
            <a:alphaModFix/>
          </a:blip>
          <a:stretch>
            <a:fillRect/>
          </a:stretch>
        </p:blipFill>
        <p:spPr>
          <a:xfrm>
            <a:off x="311696" y="2520600"/>
            <a:ext cx="1599950" cy="1592850"/>
          </a:xfrm>
          <a:prstGeom prst="rect">
            <a:avLst/>
          </a:prstGeom>
          <a:noFill/>
          <a:ln>
            <a:noFill/>
          </a:ln>
        </p:spPr>
      </p:pic>
      <p:sp>
        <p:nvSpPr>
          <p:cNvPr id="272" name="Shape 272"/>
          <p:cNvSpPr txBox="1"/>
          <p:nvPr/>
        </p:nvSpPr>
        <p:spPr>
          <a:xfrm>
            <a:off x="124200" y="4354450"/>
            <a:ext cx="2230800" cy="6795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a:solidFill>
                  <a:schemeClr val="dk1"/>
                </a:solidFill>
              </a:rPr>
              <a:t>Feel free to contact me:</a:t>
            </a:r>
          </a:p>
          <a:p>
            <a:pPr marL="457200" lvl="0" indent="-228600" rtl="0">
              <a:spcBef>
                <a:spcPts val="0"/>
              </a:spcBef>
              <a:buClr>
                <a:schemeClr val="dk1"/>
              </a:buClr>
              <a:buChar char="●"/>
            </a:pPr>
            <a:r>
              <a:rPr lang="en" i="1">
                <a:solidFill>
                  <a:schemeClr val="dk1"/>
                </a:solidFill>
              </a:rPr>
              <a:t>ndaly@hotmail.com</a:t>
            </a:r>
            <a:r>
              <a:rPr lang="en" sz="2400">
                <a:solidFill>
                  <a:schemeClr val="dk1"/>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175350"/>
            <a:ext cx="8520600" cy="518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78" name="Shape 278"/>
          <p:cNvSpPr txBox="1">
            <a:spLocks noGrp="1"/>
          </p:cNvSpPr>
          <p:nvPr>
            <p:ph type="body" idx="1"/>
          </p:nvPr>
        </p:nvSpPr>
        <p:spPr>
          <a:xfrm>
            <a:off x="311700" y="621025"/>
            <a:ext cx="8520600" cy="44130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100000"/>
              <a:buFont typeface="Arial"/>
              <a:buNone/>
            </a:pPr>
            <a:r>
              <a:rPr lang="en" sz="1100">
                <a:solidFill>
                  <a:srgbClr val="222222"/>
                </a:solidFill>
                <a:highlight>
                  <a:srgbClr val="FFFFFF"/>
                </a:highlight>
              </a:rPr>
              <a:t>Alderson, J. C. (2005). </a:t>
            </a:r>
            <a:r>
              <a:rPr lang="en" sz="1100" i="1">
                <a:solidFill>
                  <a:srgbClr val="222222"/>
                </a:solidFill>
                <a:highlight>
                  <a:srgbClr val="FFFFFF"/>
                </a:highlight>
              </a:rPr>
              <a:t>Diagnosing foreign language proficiency: The interface between learning and assessment</a:t>
            </a:r>
            <a:r>
              <a:rPr lang="en" sz="1100">
                <a:solidFill>
                  <a:srgbClr val="222222"/>
                </a:solidFill>
                <a:highlight>
                  <a:srgbClr val="FFFFFF"/>
                </a:highlight>
              </a:rPr>
              <a:t>. A&amp;C Black.</a:t>
            </a:r>
          </a:p>
          <a:p>
            <a:pPr lvl="0" rtl="0">
              <a:lnSpc>
                <a:spcPct val="115000"/>
              </a:lnSpc>
              <a:spcBef>
                <a:spcPts val="0"/>
              </a:spcBef>
              <a:spcAft>
                <a:spcPts val="0"/>
              </a:spcAft>
              <a:buNone/>
            </a:pPr>
            <a:r>
              <a:rPr lang="en" sz="1100">
                <a:solidFill>
                  <a:srgbClr val="222222"/>
                </a:solidFill>
                <a:highlight>
                  <a:srgbClr val="FFFFFF"/>
                </a:highlight>
              </a:rPr>
              <a:t>Anglin, J. M., Miller, G. A., &amp; Wakefield, P. C. (1993). Vocabulary development: A morphological analysis. </a:t>
            </a:r>
            <a:r>
              <a:rPr lang="en" sz="1100" i="1">
                <a:solidFill>
                  <a:srgbClr val="222222"/>
                </a:solidFill>
                <a:highlight>
                  <a:srgbClr val="FFFFFF"/>
                </a:highlight>
              </a:rPr>
              <a:t>Monographs of the society for research in child development Serial No.238, 58 (10 Serial No.238)</a:t>
            </a:r>
            <a:r>
              <a:rPr lang="en" sz="1100">
                <a:solidFill>
                  <a:srgbClr val="222222"/>
                </a:solidFill>
                <a:highlight>
                  <a:srgbClr val="FFFFFF"/>
                </a:highlight>
              </a:rPr>
              <a:t>, 1-165.</a:t>
            </a:r>
          </a:p>
          <a:p>
            <a:pPr lvl="0" rtl="0">
              <a:lnSpc>
                <a:spcPct val="115000"/>
              </a:lnSpc>
              <a:spcBef>
                <a:spcPts val="0"/>
              </a:spcBef>
              <a:spcAft>
                <a:spcPts val="0"/>
              </a:spcAft>
              <a:buNone/>
            </a:pPr>
            <a:r>
              <a:rPr lang="en" sz="1100">
                <a:solidFill>
                  <a:srgbClr val="222222"/>
                </a:solidFill>
                <a:highlight>
                  <a:srgbClr val="FFFFFF"/>
                </a:highlight>
              </a:rPr>
              <a:t>Bauer, L., &amp; Nation, P. (1993). Word families. </a:t>
            </a:r>
            <a:r>
              <a:rPr lang="en" sz="1100" i="1">
                <a:solidFill>
                  <a:srgbClr val="222222"/>
                </a:solidFill>
                <a:highlight>
                  <a:srgbClr val="FFFFFF"/>
                </a:highlight>
              </a:rPr>
              <a:t>International journal of Lexicography</a:t>
            </a:r>
            <a:r>
              <a:rPr lang="en" sz="1100">
                <a:solidFill>
                  <a:srgbClr val="222222"/>
                </a:solidFill>
                <a:highlight>
                  <a:srgbClr val="FFFFFF"/>
                </a:highlight>
              </a:rPr>
              <a:t>, </a:t>
            </a:r>
            <a:r>
              <a:rPr lang="en" sz="1100" i="1">
                <a:solidFill>
                  <a:srgbClr val="222222"/>
                </a:solidFill>
                <a:highlight>
                  <a:srgbClr val="FFFFFF"/>
                </a:highlight>
              </a:rPr>
              <a:t>6</a:t>
            </a:r>
            <a:r>
              <a:rPr lang="en" sz="1100">
                <a:solidFill>
                  <a:srgbClr val="222222"/>
                </a:solidFill>
                <a:highlight>
                  <a:srgbClr val="FFFFFF"/>
                </a:highlight>
              </a:rPr>
              <a:t>(4), 253-279.</a:t>
            </a:r>
          </a:p>
          <a:p>
            <a:pPr lvl="0" rtl="0">
              <a:spcBef>
                <a:spcPts val="0"/>
              </a:spcBef>
              <a:spcAft>
                <a:spcPts val="0"/>
              </a:spcAft>
              <a:buClr>
                <a:schemeClr val="dk1"/>
              </a:buClr>
              <a:buSzPct val="100000"/>
              <a:buFont typeface="Arial"/>
              <a:buNone/>
            </a:pPr>
            <a:r>
              <a:rPr lang="en" sz="1100">
                <a:solidFill>
                  <a:srgbClr val="222222"/>
                </a:solidFill>
                <a:highlight>
                  <a:srgbClr val="FFFFFF"/>
                </a:highlight>
              </a:rPr>
              <a:t>Beglar, D. (2010). A Rasch-based validation of the Vocabulary Size Test. </a:t>
            </a:r>
            <a:r>
              <a:rPr lang="en" sz="1100" i="1">
                <a:solidFill>
                  <a:srgbClr val="222222"/>
                </a:solidFill>
                <a:highlight>
                  <a:srgbClr val="FFFFFF"/>
                </a:highlight>
              </a:rPr>
              <a:t>Language Testing</a:t>
            </a:r>
            <a:r>
              <a:rPr lang="en" sz="1100">
                <a:solidFill>
                  <a:srgbClr val="222222"/>
                </a:solidFill>
                <a:highlight>
                  <a:srgbClr val="FFFFFF"/>
                </a:highlight>
              </a:rPr>
              <a:t>, </a:t>
            </a:r>
            <a:r>
              <a:rPr lang="en" sz="1100" i="1">
                <a:solidFill>
                  <a:srgbClr val="222222"/>
                </a:solidFill>
                <a:highlight>
                  <a:srgbClr val="FFFFFF"/>
                </a:highlight>
              </a:rPr>
              <a:t>27</a:t>
            </a:r>
            <a:r>
              <a:rPr lang="en" sz="1100">
                <a:solidFill>
                  <a:srgbClr val="222222"/>
                </a:solidFill>
                <a:highlight>
                  <a:srgbClr val="FFFFFF"/>
                </a:highlight>
              </a:rPr>
              <a:t>(1), 101-118. </a:t>
            </a:r>
          </a:p>
          <a:p>
            <a:pPr lvl="0">
              <a:lnSpc>
                <a:spcPct val="115000"/>
              </a:lnSpc>
              <a:spcBef>
                <a:spcPts val="0"/>
              </a:spcBef>
              <a:spcAft>
                <a:spcPts val="0"/>
              </a:spcAft>
              <a:buClr>
                <a:schemeClr val="dk1"/>
              </a:buClr>
              <a:buSzPct val="100000"/>
              <a:buFont typeface="Arial"/>
              <a:buNone/>
            </a:pPr>
            <a:r>
              <a:rPr lang="en" sz="1100">
                <a:solidFill>
                  <a:srgbClr val="000000"/>
                </a:solidFill>
              </a:rPr>
              <a:t>Beglar, D., &amp; Hunt, A. (1999). Revising and validating the 2000 Word Level and University Word Level Vocabulary Tests. Language Testing, 16(2), 131–162. </a:t>
            </a:r>
          </a:p>
          <a:p>
            <a:pPr lvl="0" rtl="0">
              <a:lnSpc>
                <a:spcPct val="115000"/>
              </a:lnSpc>
              <a:spcBef>
                <a:spcPts val="0"/>
              </a:spcBef>
              <a:spcAft>
                <a:spcPts val="0"/>
              </a:spcAft>
              <a:buNone/>
            </a:pPr>
            <a:r>
              <a:rPr lang="en" sz="1100">
                <a:solidFill>
                  <a:srgbClr val="222222"/>
                </a:solidFill>
                <a:highlight>
                  <a:srgbClr val="FFFFFF"/>
                </a:highlight>
              </a:rPr>
              <a:t>Biemiller, A. (2005). Size and Sequence in Vocabulary Development: Implications for Choosing Words for Primary Grade Vocabulary Instruction. In E. H. Hiebert &amp; M. L. Kamil (Eds.), Teaching and learning vocabulary: Bringing research into practice (pp.223-242). Mahwah, Nj. Lawrence Erlbaum Associates.</a:t>
            </a:r>
          </a:p>
          <a:p>
            <a:pPr lvl="0" rtl="0">
              <a:lnSpc>
                <a:spcPct val="115000"/>
              </a:lnSpc>
              <a:spcBef>
                <a:spcPts val="0"/>
              </a:spcBef>
              <a:spcAft>
                <a:spcPts val="0"/>
              </a:spcAft>
              <a:buNone/>
            </a:pPr>
            <a:r>
              <a:rPr lang="en" sz="1100">
                <a:solidFill>
                  <a:srgbClr val="000000"/>
                </a:solidFill>
              </a:rPr>
              <a:t>Browne, C., Culligan, B. &amp; Phillips, J. (2013). The New General Service List. Retrieved from    </a:t>
            </a:r>
            <a:r>
              <a:rPr lang="en" sz="1100" u="sng">
                <a:solidFill>
                  <a:schemeClr val="hlink"/>
                </a:solidFill>
                <a:hlinkClick r:id="rId3"/>
              </a:rPr>
              <a:t>http://www.newgeneralservicelist.org</a:t>
            </a:r>
            <a:r>
              <a:rPr lang="en" sz="1100">
                <a:solidFill>
                  <a:srgbClr val="000000"/>
                </a:solidFill>
              </a:rPr>
              <a:t>.</a:t>
            </a:r>
          </a:p>
          <a:p>
            <a:pPr lvl="0" rtl="0">
              <a:lnSpc>
                <a:spcPct val="115000"/>
              </a:lnSpc>
              <a:spcBef>
                <a:spcPts val="0"/>
              </a:spcBef>
              <a:spcAft>
                <a:spcPts val="0"/>
              </a:spcAft>
              <a:buNone/>
            </a:pPr>
            <a:r>
              <a:rPr lang="en" sz="1100">
                <a:solidFill>
                  <a:srgbClr val="222222"/>
                </a:solidFill>
                <a:highlight>
                  <a:srgbClr val="FFFFFF"/>
                </a:highlight>
              </a:rPr>
              <a:t>Bybee, J. (1995). Regular morphology and the lexicon. </a:t>
            </a:r>
            <a:r>
              <a:rPr lang="en" sz="1100" i="1">
                <a:solidFill>
                  <a:srgbClr val="222222"/>
                </a:solidFill>
                <a:highlight>
                  <a:srgbClr val="FFFFFF"/>
                </a:highlight>
              </a:rPr>
              <a:t>Language and cognitive processes</a:t>
            </a:r>
            <a:r>
              <a:rPr lang="en" sz="1100">
                <a:solidFill>
                  <a:srgbClr val="222222"/>
                </a:solidFill>
                <a:highlight>
                  <a:srgbClr val="FFFFFF"/>
                </a:highlight>
              </a:rPr>
              <a:t>, </a:t>
            </a:r>
            <a:r>
              <a:rPr lang="en" sz="1100" i="1">
                <a:solidFill>
                  <a:srgbClr val="222222"/>
                </a:solidFill>
                <a:highlight>
                  <a:srgbClr val="FFFFFF"/>
                </a:highlight>
              </a:rPr>
              <a:t>10</a:t>
            </a:r>
            <a:r>
              <a:rPr lang="en" sz="1100">
                <a:solidFill>
                  <a:srgbClr val="222222"/>
                </a:solidFill>
                <a:highlight>
                  <a:srgbClr val="FFFFFF"/>
                </a:highlight>
              </a:rPr>
              <a:t>(5), 425-455.</a:t>
            </a:r>
          </a:p>
          <a:p>
            <a:pPr lvl="0">
              <a:lnSpc>
                <a:spcPct val="115000"/>
              </a:lnSpc>
              <a:spcBef>
                <a:spcPts val="0"/>
              </a:spcBef>
              <a:spcAft>
                <a:spcPts val="0"/>
              </a:spcAft>
              <a:buNone/>
            </a:pPr>
            <a:r>
              <a:rPr lang="en" sz="1100">
                <a:solidFill>
                  <a:srgbClr val="222222"/>
                </a:solidFill>
                <a:highlight>
                  <a:srgbClr val="FFFFFF"/>
                </a:highlight>
              </a:rPr>
              <a:t>Bybee, J. L. (2006). From usage to grammar: The mind's response to repetition. </a:t>
            </a:r>
            <a:r>
              <a:rPr lang="en" sz="1100" i="1">
                <a:solidFill>
                  <a:srgbClr val="222222"/>
                </a:solidFill>
                <a:highlight>
                  <a:srgbClr val="FFFFFF"/>
                </a:highlight>
              </a:rPr>
              <a:t>Language</a:t>
            </a:r>
            <a:r>
              <a:rPr lang="en" sz="1100">
                <a:solidFill>
                  <a:srgbClr val="222222"/>
                </a:solidFill>
                <a:highlight>
                  <a:srgbClr val="FFFFFF"/>
                </a:highlight>
              </a:rPr>
              <a:t>, </a:t>
            </a:r>
            <a:r>
              <a:rPr lang="en" sz="1100" i="1">
                <a:solidFill>
                  <a:srgbClr val="222222"/>
                </a:solidFill>
                <a:highlight>
                  <a:srgbClr val="FFFFFF"/>
                </a:highlight>
              </a:rPr>
              <a:t>82</a:t>
            </a:r>
            <a:r>
              <a:rPr lang="en" sz="1100">
                <a:solidFill>
                  <a:srgbClr val="222222"/>
                </a:solidFill>
                <a:highlight>
                  <a:srgbClr val="FFFFFF"/>
                </a:highlight>
              </a:rPr>
              <a:t>(4), 711-733.</a:t>
            </a:r>
          </a:p>
          <a:p>
            <a:pPr lvl="0">
              <a:lnSpc>
                <a:spcPct val="115000"/>
              </a:lnSpc>
              <a:spcBef>
                <a:spcPts val="0"/>
              </a:spcBef>
              <a:spcAft>
                <a:spcPts val="0"/>
              </a:spcAft>
              <a:buNone/>
            </a:pPr>
            <a:r>
              <a:rPr lang="en" sz="1100">
                <a:solidFill>
                  <a:srgbClr val="000000"/>
                </a:solidFill>
              </a:rPr>
              <a:t>Cobb, T. (2013). FREQUENCY 2.0: Incorporating homoforms and multiword units in pedagogical frequency lists. L2 Vocabulary acquisition, knowledge and use: new perspectives on assessment and corpus analysis, 79-107.</a:t>
            </a:r>
          </a:p>
          <a:p>
            <a:pPr lvl="0" rtl="0">
              <a:spcBef>
                <a:spcPts val="0"/>
              </a:spcBef>
              <a:spcAft>
                <a:spcPts val="0"/>
              </a:spcAft>
              <a:buClr>
                <a:schemeClr val="dk1"/>
              </a:buClr>
              <a:buSzPct val="100000"/>
              <a:buFont typeface="Arial"/>
              <a:buNone/>
            </a:pPr>
            <a:r>
              <a:rPr lang="en" sz="1100">
                <a:solidFill>
                  <a:srgbClr val="2B2B2B"/>
                </a:solidFill>
                <a:highlight>
                  <a:srgbClr val="FFFFFF"/>
                </a:highlight>
              </a:rPr>
              <a:t>Coxhead, A. (2000). A new academic word list. </a:t>
            </a:r>
            <a:r>
              <a:rPr lang="en" sz="1100" i="1">
                <a:solidFill>
                  <a:srgbClr val="2B2B2B"/>
                </a:solidFill>
                <a:highlight>
                  <a:srgbClr val="FFFFFF"/>
                </a:highlight>
              </a:rPr>
              <a:t>TESOL Quarterly</a:t>
            </a:r>
            <a:r>
              <a:rPr lang="en" sz="1100">
                <a:solidFill>
                  <a:srgbClr val="2B2B2B"/>
                </a:solidFill>
                <a:highlight>
                  <a:srgbClr val="FFFFFF"/>
                </a:highlight>
              </a:rPr>
              <a:t>, 34(2), 213-238.</a:t>
            </a:r>
          </a:p>
          <a:p>
            <a:pPr lvl="0">
              <a:lnSpc>
                <a:spcPct val="115000"/>
              </a:lnSpc>
              <a:spcBef>
                <a:spcPts val="0"/>
              </a:spcBef>
              <a:spcAft>
                <a:spcPts val="0"/>
              </a:spcAft>
              <a:buClr>
                <a:schemeClr val="dk1"/>
              </a:buClr>
              <a:buSzPct val="100000"/>
              <a:buFont typeface="Arial"/>
              <a:buNone/>
            </a:pPr>
            <a:r>
              <a:rPr lang="en" sz="1100">
                <a:solidFill>
                  <a:srgbClr val="000000"/>
                </a:solidFill>
              </a:rPr>
              <a:t>Ellis, N. C. (2002). Frequency effects in language processing. Studies in second language acquisition, 24(02), 143-188. </a:t>
            </a:r>
          </a:p>
          <a:p>
            <a:pPr lvl="0">
              <a:lnSpc>
                <a:spcPct val="115000"/>
              </a:lnSpc>
              <a:spcBef>
                <a:spcPts val="0"/>
              </a:spcBef>
              <a:spcAft>
                <a:spcPts val="0"/>
              </a:spcAft>
              <a:buClr>
                <a:schemeClr val="dk1"/>
              </a:buClr>
              <a:buSzPct val="100000"/>
              <a:buFont typeface="Arial"/>
              <a:buNone/>
            </a:pPr>
            <a:r>
              <a:rPr lang="en" sz="1100">
                <a:solidFill>
                  <a:srgbClr val="000000"/>
                </a:solidFill>
              </a:rPr>
              <a:t>Ellis, N. C., &amp; Larsen‐Freeman, D. (2009). Constructing a second language: Analyses and computational simulations of the emergence of linguistic constructions from usage. Language Learning, 59(s1), 90-125.</a:t>
            </a:r>
          </a:p>
          <a:p>
            <a:pPr lvl="0" rtl="0">
              <a:lnSpc>
                <a:spcPct val="115000"/>
              </a:lnSpc>
              <a:spcBef>
                <a:spcPts val="0"/>
              </a:spcBef>
              <a:spcAft>
                <a:spcPts val="0"/>
              </a:spcAft>
              <a:buClr>
                <a:schemeClr val="dk1"/>
              </a:buClr>
              <a:buSzPct val="100000"/>
              <a:buFont typeface="Arial"/>
              <a:buNone/>
            </a:pPr>
            <a:r>
              <a:rPr lang="en" sz="1100">
                <a:solidFill>
                  <a:srgbClr val="000000"/>
                </a:solidFill>
              </a:rPr>
              <a:t>Laufer, B. (2000). Task effect on instructed vocabulary learning: The hypothesis of ‘involvement’. Selected Papers from AILA ’99 Tokyo (pp. 47–62). Tokyo: Waseda University Press.</a:t>
            </a:r>
          </a:p>
          <a:p>
            <a:pPr lvl="0">
              <a:lnSpc>
                <a:spcPct val="115000"/>
              </a:lnSpc>
              <a:spcBef>
                <a:spcPts val="0"/>
              </a:spcBef>
              <a:spcAft>
                <a:spcPts val="0"/>
              </a:spcAft>
              <a:buNone/>
            </a:pPr>
            <a:endParaRPr sz="11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314200"/>
            <a:ext cx="8520600" cy="7035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t>References</a:t>
            </a:r>
          </a:p>
        </p:txBody>
      </p:sp>
      <p:sp>
        <p:nvSpPr>
          <p:cNvPr id="284" name="Shape 284"/>
          <p:cNvSpPr txBox="1">
            <a:spLocks noGrp="1"/>
          </p:cNvSpPr>
          <p:nvPr>
            <p:ph type="body" idx="1"/>
          </p:nvPr>
        </p:nvSpPr>
        <p:spPr>
          <a:xfrm>
            <a:off x="311700" y="819675"/>
            <a:ext cx="8520600" cy="36672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100">
                <a:solidFill>
                  <a:srgbClr val="000000"/>
                </a:solidFill>
                <a:highlight>
                  <a:srgbClr val="FFFFFF"/>
                </a:highlight>
              </a:rPr>
              <a:t>Laufer, B. (1992). How much lexis is necessary for reading comprehension?. In H. Bejoint &amp; P. Arnaud (Eds.), </a:t>
            </a:r>
            <a:r>
              <a:rPr lang="en" sz="1100" i="1">
                <a:solidFill>
                  <a:srgbClr val="000000"/>
                </a:solidFill>
                <a:highlight>
                  <a:srgbClr val="FFFFFF"/>
                </a:highlight>
              </a:rPr>
              <a:t>Vocabulary and applied linguistics</a:t>
            </a:r>
            <a:r>
              <a:rPr lang="en" sz="1100">
                <a:solidFill>
                  <a:srgbClr val="000000"/>
                </a:solidFill>
                <a:highlight>
                  <a:srgbClr val="FFFFFF"/>
                </a:highlight>
              </a:rPr>
              <a:t> (pp. 126-132). Basingstoke &amp; London: Macmillan.</a:t>
            </a:r>
          </a:p>
          <a:p>
            <a:pPr lvl="0">
              <a:lnSpc>
                <a:spcPct val="100000"/>
              </a:lnSpc>
              <a:spcBef>
                <a:spcPts val="0"/>
              </a:spcBef>
              <a:spcAft>
                <a:spcPts val="0"/>
              </a:spcAft>
              <a:buNone/>
            </a:pPr>
            <a:r>
              <a:rPr lang="en" sz="1100">
                <a:solidFill>
                  <a:srgbClr val="000000"/>
                </a:solidFill>
              </a:rPr>
              <a:t>Laufer, B., &amp; Goldstein, Z. (2004). Testing vocabulary knowledge: Size, strength, and computer adaptiveness. Language Learning, 54(3), 399-436.</a:t>
            </a:r>
          </a:p>
          <a:p>
            <a:pPr lvl="0" rtl="0">
              <a:lnSpc>
                <a:spcPct val="100000"/>
              </a:lnSpc>
              <a:spcBef>
                <a:spcPts val="0"/>
              </a:spcBef>
              <a:spcAft>
                <a:spcPts val="0"/>
              </a:spcAft>
              <a:buNone/>
            </a:pPr>
            <a:r>
              <a:rPr lang="en" sz="1100">
                <a:solidFill>
                  <a:srgbClr val="000000"/>
                </a:solidFill>
              </a:rPr>
              <a:t>Lew, R. (2011). Online Dictionaries of English. In P.A. Fuertes-Olivera and H. Bergenholtz (Eds.), E-Lexicography: The internet, digital initiatives and lexicography (pp. 230-250). London/New York: Continuum.</a:t>
            </a:r>
          </a:p>
          <a:p>
            <a:pPr lvl="0" rtl="0">
              <a:lnSpc>
                <a:spcPct val="100000"/>
              </a:lnSpc>
              <a:spcBef>
                <a:spcPts val="0"/>
              </a:spcBef>
              <a:spcAft>
                <a:spcPts val="0"/>
              </a:spcAft>
              <a:buNone/>
            </a:pPr>
            <a:r>
              <a:rPr lang="en" sz="1100">
                <a:solidFill>
                  <a:srgbClr val="222222"/>
                </a:solidFill>
                <a:highlight>
                  <a:srgbClr val="FFFFFF"/>
                </a:highlight>
              </a:rPr>
              <a:t>Milton, J. (2009). </a:t>
            </a:r>
            <a:r>
              <a:rPr lang="en" sz="1100" i="1">
                <a:solidFill>
                  <a:srgbClr val="222222"/>
                </a:solidFill>
                <a:highlight>
                  <a:srgbClr val="FFFFFF"/>
                </a:highlight>
              </a:rPr>
              <a:t>Measuring second language vocabulary acquisition</a:t>
            </a:r>
            <a:r>
              <a:rPr lang="en" sz="1100">
                <a:solidFill>
                  <a:srgbClr val="222222"/>
                </a:solidFill>
                <a:highlight>
                  <a:srgbClr val="FFFFFF"/>
                </a:highlight>
              </a:rPr>
              <a:t> (Vol. 45). Multilingual Matters.</a:t>
            </a:r>
          </a:p>
          <a:p>
            <a:pPr lvl="0" rtl="0">
              <a:lnSpc>
                <a:spcPct val="100000"/>
              </a:lnSpc>
              <a:spcBef>
                <a:spcPts val="0"/>
              </a:spcBef>
              <a:spcAft>
                <a:spcPts val="0"/>
              </a:spcAft>
              <a:buNone/>
            </a:pPr>
            <a:r>
              <a:rPr lang="en" sz="1100">
                <a:solidFill>
                  <a:srgbClr val="000000"/>
                </a:solidFill>
              </a:rPr>
              <a:t>Nation, I. (2006). How large a vocabulary is needed for reading and listening?. Canadian Modern Language Review, 63(1), 59-82.</a:t>
            </a:r>
          </a:p>
          <a:p>
            <a:pPr lvl="0" rtl="0">
              <a:lnSpc>
                <a:spcPct val="100000"/>
              </a:lnSpc>
              <a:spcBef>
                <a:spcPts val="0"/>
              </a:spcBef>
              <a:spcAft>
                <a:spcPts val="0"/>
              </a:spcAft>
              <a:buNone/>
            </a:pPr>
            <a:r>
              <a:rPr lang="en" sz="1100">
                <a:solidFill>
                  <a:srgbClr val="000000"/>
                </a:solidFill>
                <a:highlight>
                  <a:srgbClr val="FFFFFF"/>
                </a:highlight>
              </a:rPr>
              <a:t>Nation, I. S. P. (2001). </a:t>
            </a:r>
            <a:r>
              <a:rPr lang="en" sz="1100" i="1">
                <a:solidFill>
                  <a:srgbClr val="000000"/>
                </a:solidFill>
                <a:highlight>
                  <a:srgbClr val="FFFFFF"/>
                </a:highlight>
              </a:rPr>
              <a:t>Learning vocabulary in another language</a:t>
            </a:r>
            <a:r>
              <a:rPr lang="en" sz="1100">
                <a:solidFill>
                  <a:srgbClr val="000000"/>
                </a:solidFill>
                <a:highlight>
                  <a:srgbClr val="FFFFFF"/>
                </a:highlight>
              </a:rPr>
              <a:t>. Cambridge: Cambridge University Press.</a:t>
            </a:r>
          </a:p>
          <a:p>
            <a:pPr lvl="0" rtl="0">
              <a:lnSpc>
                <a:spcPct val="100000"/>
              </a:lnSpc>
              <a:spcBef>
                <a:spcPts val="0"/>
              </a:spcBef>
              <a:spcAft>
                <a:spcPts val="0"/>
              </a:spcAft>
              <a:buNone/>
            </a:pPr>
            <a:r>
              <a:rPr lang="en" sz="1100">
                <a:solidFill>
                  <a:srgbClr val="000000"/>
                </a:solidFill>
              </a:rPr>
              <a:t>Nation, I. S., &amp; Webb, S. A. (2011). Researching and analyzing vocabulary. Heinle, Cengage Learning.</a:t>
            </a:r>
          </a:p>
          <a:p>
            <a:pPr lvl="0" rtl="0">
              <a:lnSpc>
                <a:spcPct val="100000"/>
              </a:lnSpc>
              <a:spcBef>
                <a:spcPts val="0"/>
              </a:spcBef>
              <a:spcAft>
                <a:spcPts val="0"/>
              </a:spcAft>
              <a:buNone/>
            </a:pPr>
            <a:r>
              <a:rPr lang="en" sz="1100">
                <a:solidFill>
                  <a:srgbClr val="000000"/>
                </a:solidFill>
                <a:highlight>
                  <a:srgbClr val="FFFFFF"/>
                </a:highlight>
              </a:rPr>
              <a:t>Qian, D. D. (2002). Investigating the relationship between vocabulary knowledge and academic reading performance: An assessment perspective. </a:t>
            </a:r>
            <a:r>
              <a:rPr lang="en" sz="1100" i="1">
                <a:solidFill>
                  <a:srgbClr val="000000"/>
                </a:solidFill>
                <a:highlight>
                  <a:srgbClr val="FFFFFF"/>
                </a:highlight>
              </a:rPr>
              <a:t>Language learning</a:t>
            </a:r>
            <a:r>
              <a:rPr lang="en" sz="1100">
                <a:solidFill>
                  <a:srgbClr val="000000"/>
                </a:solidFill>
                <a:highlight>
                  <a:srgbClr val="FFFFFF"/>
                </a:highlight>
              </a:rPr>
              <a:t>, </a:t>
            </a:r>
            <a:r>
              <a:rPr lang="en" sz="1100" i="1">
                <a:solidFill>
                  <a:srgbClr val="000000"/>
                </a:solidFill>
                <a:highlight>
                  <a:srgbClr val="FFFFFF"/>
                </a:highlight>
              </a:rPr>
              <a:t>52</a:t>
            </a:r>
            <a:r>
              <a:rPr lang="en" sz="1100">
                <a:solidFill>
                  <a:srgbClr val="000000"/>
                </a:solidFill>
                <a:highlight>
                  <a:srgbClr val="FFFFFF"/>
                </a:highlight>
              </a:rPr>
              <a:t>(3), 513-536.</a:t>
            </a:r>
          </a:p>
          <a:p>
            <a:pPr lvl="0" rtl="0">
              <a:lnSpc>
                <a:spcPct val="100000"/>
              </a:lnSpc>
              <a:spcBef>
                <a:spcPts val="0"/>
              </a:spcBef>
              <a:spcAft>
                <a:spcPts val="0"/>
              </a:spcAft>
              <a:buNone/>
            </a:pPr>
            <a:r>
              <a:rPr lang="en" sz="1100">
                <a:solidFill>
                  <a:srgbClr val="000000"/>
                </a:solidFill>
              </a:rPr>
              <a:t>Schmitt, N., &amp; Zimmerman, C. B. (2002). Derivative word forms: What do learners know?. Tesol Quarterly, 145-171.</a:t>
            </a:r>
          </a:p>
          <a:p>
            <a:pPr lvl="0" rtl="0">
              <a:lnSpc>
                <a:spcPct val="100000"/>
              </a:lnSpc>
              <a:spcBef>
                <a:spcPts val="0"/>
              </a:spcBef>
              <a:spcAft>
                <a:spcPts val="0"/>
              </a:spcAft>
              <a:buNone/>
            </a:pPr>
            <a:r>
              <a:rPr lang="en" sz="1100">
                <a:solidFill>
                  <a:srgbClr val="000000"/>
                </a:solidFill>
              </a:rPr>
              <a:t>Schmitt, N., &amp; Schmitt, D. (2012). A reassessment of frequency and vocabulary size in L2 vocabulary teaching. Language Teaching, 47(04), 484-503.</a:t>
            </a:r>
          </a:p>
          <a:p>
            <a:pPr lvl="0" rtl="0">
              <a:lnSpc>
                <a:spcPct val="100000"/>
              </a:lnSpc>
              <a:spcBef>
                <a:spcPts val="0"/>
              </a:spcBef>
              <a:spcAft>
                <a:spcPts val="0"/>
              </a:spcAft>
              <a:buNone/>
            </a:pPr>
            <a:r>
              <a:rPr lang="en" sz="1100">
                <a:solidFill>
                  <a:srgbClr val="000000"/>
                </a:solidFill>
              </a:rPr>
              <a:t>Ward, J., &amp; Chuenjundaeng, J. (2009). Suffix knowledge: Acquisition and applications. </a:t>
            </a:r>
            <a:r>
              <a:rPr lang="en" sz="1100" i="1">
                <a:solidFill>
                  <a:srgbClr val="000000"/>
                </a:solidFill>
              </a:rPr>
              <a:t>System</a:t>
            </a:r>
            <a:r>
              <a:rPr lang="en" sz="1100">
                <a:solidFill>
                  <a:srgbClr val="000000"/>
                </a:solidFill>
              </a:rPr>
              <a:t>, </a:t>
            </a:r>
            <a:r>
              <a:rPr lang="en" sz="1100" i="1">
                <a:solidFill>
                  <a:srgbClr val="000000"/>
                </a:solidFill>
              </a:rPr>
              <a:t>37</a:t>
            </a:r>
            <a:r>
              <a:rPr lang="en" sz="1100">
                <a:solidFill>
                  <a:srgbClr val="000000"/>
                </a:solidFill>
              </a:rPr>
              <a:t>(3), 461-469.</a:t>
            </a:r>
          </a:p>
          <a:p>
            <a:pPr lvl="0">
              <a:lnSpc>
                <a:spcPct val="100000"/>
              </a:lnSpc>
              <a:spcBef>
                <a:spcPts val="0"/>
              </a:spcBef>
              <a:buNone/>
            </a:pPr>
            <a:r>
              <a:rPr lang="en" sz="1100">
                <a:solidFill>
                  <a:srgbClr val="000000"/>
                </a:solidFill>
                <a:highlight>
                  <a:srgbClr val="FFFFFF"/>
                </a:highlight>
              </a:rPr>
              <a:t>West, M. P. (1953). </a:t>
            </a:r>
            <a:r>
              <a:rPr lang="en" sz="1100" i="1">
                <a:solidFill>
                  <a:srgbClr val="000000"/>
                </a:solidFill>
                <a:highlight>
                  <a:srgbClr val="FFFFFF"/>
                </a:highlight>
              </a:rPr>
              <a:t>A General Service List of English Words. With Semantic Frequencies and Asupplementary Word-list for the Writing of Popular Science and Technology. Compiled and Edited by M. West.(Revised and Enlarged Edition.)</a:t>
            </a:r>
            <a:r>
              <a:rPr lang="en" sz="1100">
                <a:solidFill>
                  <a:srgbClr val="000000"/>
                </a:solidFill>
                <a:highlight>
                  <a:srgbClr val="FFFFFF"/>
                </a:highlight>
              </a:rPr>
              <a:t>. Longmans, Green &amp; Company.</a:t>
            </a:r>
          </a:p>
          <a:p>
            <a:pPr lvl="0">
              <a:spcBef>
                <a:spcPts val="0"/>
              </a:spcBef>
              <a:buClr>
                <a:schemeClr val="dk1"/>
              </a:buClr>
              <a:buSzPct val="100000"/>
              <a:buFont typeface="Arial"/>
              <a:buNone/>
            </a:pPr>
            <a:endParaRPr sz="1100">
              <a:solidFill>
                <a:srgbClr val="000000"/>
              </a:solidFill>
            </a:endParaRPr>
          </a:p>
          <a:p>
            <a:pPr lvl="0">
              <a:spcBef>
                <a:spcPts val="0"/>
              </a:spcBef>
              <a:buClr>
                <a:schemeClr val="dk1"/>
              </a:buClr>
              <a:buSzPct val="61111"/>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173975"/>
            <a:ext cx="8520600" cy="672900"/>
          </a:xfrm>
          <a:prstGeom prst="rect">
            <a:avLst/>
          </a:prstGeom>
        </p:spPr>
        <p:txBody>
          <a:bodyPr lIns="91425" tIns="91425" rIns="91425" bIns="91425" anchor="t" anchorCtr="0">
            <a:noAutofit/>
          </a:bodyPr>
          <a:lstStyle/>
          <a:p>
            <a:pPr lvl="0">
              <a:spcBef>
                <a:spcPts val="0"/>
              </a:spcBef>
              <a:buNone/>
            </a:pPr>
            <a:r>
              <a:rPr lang="en"/>
              <a:t>Purpose for creating the wordlist</a:t>
            </a:r>
          </a:p>
        </p:txBody>
      </p:sp>
      <p:sp>
        <p:nvSpPr>
          <p:cNvPr id="73" name="Shape 73"/>
          <p:cNvSpPr txBox="1">
            <a:spLocks noGrp="1"/>
          </p:cNvSpPr>
          <p:nvPr>
            <p:ph type="body" idx="1"/>
          </p:nvPr>
        </p:nvSpPr>
        <p:spPr>
          <a:xfrm>
            <a:off x="234475" y="733700"/>
            <a:ext cx="8743800" cy="3959100"/>
          </a:xfrm>
          <a:prstGeom prst="rect">
            <a:avLst/>
          </a:prstGeom>
        </p:spPr>
        <p:txBody>
          <a:bodyPr lIns="91425" tIns="91425" rIns="91425" bIns="91425" anchor="t" anchorCtr="0">
            <a:noAutofit/>
          </a:bodyPr>
          <a:lstStyle/>
          <a:p>
            <a:pPr lvl="0">
              <a:spcBef>
                <a:spcPts val="0"/>
              </a:spcBef>
              <a:spcAft>
                <a:spcPts val="0"/>
              </a:spcAft>
              <a:buNone/>
            </a:pPr>
            <a:r>
              <a:rPr lang="en">
                <a:solidFill>
                  <a:srgbClr val="000000"/>
                </a:solidFill>
              </a:rPr>
              <a:t>To make an “objective” </a:t>
            </a:r>
            <a:r>
              <a:rPr lang="en">
                <a:solidFill>
                  <a:srgbClr val="FF0000"/>
                </a:solidFill>
              </a:rPr>
              <a:t>ranked</a:t>
            </a:r>
            <a:r>
              <a:rPr lang="en">
                <a:solidFill>
                  <a:srgbClr val="000000"/>
                </a:solidFill>
              </a:rPr>
              <a:t> wordlist of 8000 words in order to:</a:t>
            </a:r>
          </a:p>
          <a:p>
            <a:pPr marL="457200" lvl="0" indent="-228600" rtl="0">
              <a:spcBef>
                <a:spcPts val="0"/>
              </a:spcBef>
              <a:spcAft>
                <a:spcPts val="0"/>
              </a:spcAft>
              <a:buClr>
                <a:srgbClr val="000000"/>
              </a:buClr>
              <a:buAutoNum type="arabicPeriod"/>
            </a:pPr>
            <a:r>
              <a:rPr lang="en">
                <a:solidFill>
                  <a:srgbClr val="000000"/>
                </a:solidFill>
              </a:rPr>
              <a:t>represent a </a:t>
            </a:r>
            <a:r>
              <a:rPr lang="en" i="1">
                <a:solidFill>
                  <a:srgbClr val="FF0000"/>
                </a:solidFill>
              </a:rPr>
              <a:t>principled ranking</a:t>
            </a:r>
            <a:r>
              <a:rPr lang="en">
                <a:solidFill>
                  <a:srgbClr val="000000"/>
                </a:solidFill>
              </a:rPr>
              <a:t> of words from a large corpus of a wide range of genres of authentic texts (COCA)</a:t>
            </a:r>
          </a:p>
          <a:p>
            <a:pPr lvl="0" rtl="0">
              <a:spcBef>
                <a:spcPts val="0"/>
              </a:spcBef>
              <a:spcAft>
                <a:spcPts val="0"/>
              </a:spcAft>
              <a:buNone/>
            </a:pPr>
            <a:endParaRPr sz="1000">
              <a:solidFill>
                <a:srgbClr val="000000"/>
              </a:solidFill>
            </a:endParaRPr>
          </a:p>
          <a:p>
            <a:pPr marL="457200" lvl="0" indent="-228600" rtl="0">
              <a:spcBef>
                <a:spcPts val="0"/>
              </a:spcBef>
              <a:spcAft>
                <a:spcPts val="0"/>
              </a:spcAft>
              <a:buClr>
                <a:srgbClr val="000000"/>
              </a:buClr>
              <a:buAutoNum type="arabicPeriod"/>
            </a:pPr>
            <a:r>
              <a:rPr lang="en">
                <a:solidFill>
                  <a:srgbClr val="000000"/>
                </a:solidFill>
              </a:rPr>
              <a:t>serve as the basis for a </a:t>
            </a:r>
            <a:r>
              <a:rPr lang="en">
                <a:solidFill>
                  <a:srgbClr val="FF0000"/>
                </a:solidFill>
              </a:rPr>
              <a:t>diagnostic vocabulary test </a:t>
            </a:r>
            <a:r>
              <a:rPr lang="en">
                <a:solidFill>
                  <a:srgbClr val="000000"/>
                </a:solidFill>
              </a:rPr>
              <a:t>sensitive enough to pinpoint “receptive” vocab knowledge not just between but also </a:t>
            </a:r>
            <a:r>
              <a:rPr lang="en" b="1" i="1" u="sng">
                <a:solidFill>
                  <a:srgbClr val="000000"/>
                </a:solidFill>
              </a:rPr>
              <a:t>within</a:t>
            </a:r>
            <a:r>
              <a:rPr lang="en">
                <a:solidFill>
                  <a:srgbClr val="000000"/>
                </a:solidFill>
              </a:rPr>
              <a:t> 1000 levels </a:t>
            </a:r>
          </a:p>
          <a:p>
            <a:pPr lvl="0" rtl="0">
              <a:spcBef>
                <a:spcPts val="0"/>
              </a:spcBef>
              <a:spcAft>
                <a:spcPts val="0"/>
              </a:spcAft>
              <a:buNone/>
            </a:pPr>
            <a:endParaRPr sz="600">
              <a:solidFill>
                <a:srgbClr val="000000"/>
              </a:solidFill>
            </a:endParaRPr>
          </a:p>
          <a:p>
            <a:pPr marL="457200" lvl="0" indent="-317500" rtl="0">
              <a:spcBef>
                <a:spcPts val="0"/>
              </a:spcBef>
              <a:spcAft>
                <a:spcPts val="0"/>
              </a:spcAft>
              <a:buClr>
                <a:srgbClr val="000000"/>
              </a:buClr>
              <a:buSzPct val="100000"/>
            </a:pPr>
            <a:r>
              <a:rPr lang="en" sz="1400" i="1">
                <a:solidFill>
                  <a:schemeClr val="dk1"/>
                </a:solidFill>
              </a:rPr>
              <a:t>EFL university-aged learners - </a:t>
            </a:r>
            <a:r>
              <a:rPr lang="en" sz="1400" b="1" i="1">
                <a:solidFill>
                  <a:schemeClr val="dk1"/>
                </a:solidFill>
              </a:rPr>
              <a:t>2000-3000 words</a:t>
            </a:r>
            <a:r>
              <a:rPr lang="en" sz="1400" i="1">
                <a:solidFill>
                  <a:schemeClr val="dk1"/>
                </a:solidFill>
              </a:rPr>
              <a:t> </a:t>
            </a:r>
            <a:r>
              <a:rPr lang="en" sz="1000" i="1">
                <a:solidFill>
                  <a:schemeClr val="dk1"/>
                </a:solidFill>
              </a:rPr>
              <a:t>(Laufer, 2000)</a:t>
            </a:r>
          </a:p>
          <a:p>
            <a:pPr marL="457200" lvl="0" indent="-317500" rtl="0">
              <a:spcBef>
                <a:spcPts val="0"/>
              </a:spcBef>
              <a:spcAft>
                <a:spcPts val="0"/>
              </a:spcAft>
              <a:buClr>
                <a:srgbClr val="000000"/>
              </a:buClr>
              <a:buSzPct val="100000"/>
            </a:pPr>
            <a:r>
              <a:rPr lang="en" sz="1400" i="1">
                <a:solidFill>
                  <a:schemeClr val="dk1"/>
                </a:solidFill>
              </a:rPr>
              <a:t>So, need a sensitive measuring tool to measure vocab within 1000 levels, ie need a ranked list</a:t>
            </a:r>
          </a:p>
          <a:p>
            <a:pPr marL="457200" lvl="0" indent="-317500" rtl="0">
              <a:spcBef>
                <a:spcPts val="0"/>
              </a:spcBef>
              <a:spcAft>
                <a:spcPts val="0"/>
              </a:spcAft>
              <a:buClr>
                <a:srgbClr val="000000"/>
              </a:buClr>
              <a:buSzPct val="100000"/>
            </a:pPr>
            <a:r>
              <a:rPr lang="en" sz="1400" i="1">
                <a:solidFill>
                  <a:schemeClr val="dk1"/>
                </a:solidFill>
              </a:rPr>
              <a:t>Learners tend to know most frequent vocabulary first </a:t>
            </a:r>
            <a:r>
              <a:rPr lang="en" sz="1000" i="1">
                <a:solidFill>
                  <a:schemeClr val="dk1"/>
                </a:solidFill>
              </a:rPr>
              <a:t>(eg Ellis, 2002; Ellis &amp; Larsen-Freeman, 2009; Bybee, 1995, 2006) </a:t>
            </a:r>
          </a:p>
          <a:p>
            <a:pPr lvl="0" rtl="0">
              <a:spcBef>
                <a:spcPts val="0"/>
              </a:spcBef>
              <a:spcAft>
                <a:spcPts val="0"/>
              </a:spcAft>
              <a:buNone/>
            </a:pPr>
            <a:endParaRPr sz="1000" i="1">
              <a:solidFill>
                <a:srgbClr val="000000"/>
              </a:solidFill>
            </a:endParaRPr>
          </a:p>
          <a:p>
            <a:pPr marL="457200" lvl="0" indent="-228600" rtl="0">
              <a:spcBef>
                <a:spcPts val="0"/>
              </a:spcBef>
              <a:spcAft>
                <a:spcPts val="0"/>
              </a:spcAft>
              <a:buClr>
                <a:srgbClr val="000000"/>
              </a:buClr>
              <a:buAutoNum type="arabicPeriod"/>
            </a:pPr>
            <a:r>
              <a:rPr lang="en">
                <a:solidFill>
                  <a:srgbClr val="000000"/>
                </a:solidFill>
              </a:rPr>
              <a:t>focus on core (first 2000 words) and “extended” </a:t>
            </a:r>
            <a:r>
              <a:rPr lang="en">
                <a:solidFill>
                  <a:srgbClr val="FF0000"/>
                </a:solidFill>
              </a:rPr>
              <a:t>mid-level frequencies</a:t>
            </a:r>
            <a:r>
              <a:rPr lang="en">
                <a:solidFill>
                  <a:srgbClr val="000000"/>
                </a:solidFill>
              </a:rPr>
              <a:t> (2000 to 8000), which Schmitt and Schmitt </a:t>
            </a:r>
            <a:r>
              <a:rPr lang="en" sz="1200">
                <a:solidFill>
                  <a:srgbClr val="000000"/>
                </a:solidFill>
              </a:rPr>
              <a:t>(2012)</a:t>
            </a:r>
            <a:r>
              <a:rPr lang="en">
                <a:solidFill>
                  <a:srgbClr val="000000"/>
                </a:solidFill>
              </a:rPr>
              <a:t> have argued should be the broadened benchmarks for language learning and teaching.</a:t>
            </a:r>
          </a:p>
          <a:p>
            <a:pPr lvl="0" rtl="0">
              <a:spcBef>
                <a:spcPts val="0"/>
              </a:spcBef>
              <a:spcAft>
                <a:spcPts val="0"/>
              </a:spcAft>
              <a:buNone/>
            </a:pPr>
            <a:endParaRPr sz="1000" i="1">
              <a:solidFill>
                <a:srgbClr val="000000"/>
              </a:solidFill>
            </a:endParaRPr>
          </a:p>
          <a:p>
            <a:pPr lvl="0">
              <a:spcBef>
                <a:spcPts val="0"/>
              </a:spcBef>
              <a:spcAft>
                <a:spcPts val="0"/>
              </a:spcAft>
              <a:buNone/>
            </a:pPr>
            <a:r>
              <a:rPr lang="en" sz="1200" i="1">
                <a:solidFill>
                  <a:srgbClr val="000000"/>
                </a:solidFill>
              </a:rPr>
              <a:t>Note: Guidelines for the wordlist creation are from </a:t>
            </a:r>
            <a:r>
              <a:rPr lang="en" sz="1000" i="1">
                <a:solidFill>
                  <a:srgbClr val="000000"/>
                </a:solidFill>
              </a:rPr>
              <a:t>Nation and Webb’s (2011; ch.8)</a:t>
            </a:r>
            <a:r>
              <a:rPr lang="en" sz="1200" i="1">
                <a:solidFill>
                  <a:srgbClr val="000000"/>
                </a:solidFill>
              </a:rPr>
              <a:t> recommended 6 steps.</a:t>
            </a:r>
          </a:p>
          <a:p>
            <a:pPr lvl="0">
              <a:spcBef>
                <a:spcPts val="0"/>
              </a:spcBef>
              <a:spcAft>
                <a:spcPts val="0"/>
              </a:spcAft>
              <a:buNone/>
            </a:pPr>
            <a:endParaRPr/>
          </a:p>
          <a:p>
            <a:pPr lv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Need to go beyond core vocabulary </a:t>
            </a:r>
          </a:p>
        </p:txBody>
      </p:sp>
      <p:sp>
        <p:nvSpPr>
          <p:cNvPr id="79" name="Shape 79"/>
          <p:cNvSpPr txBox="1">
            <a:spLocks noGrp="1"/>
          </p:cNvSpPr>
          <p:nvPr>
            <p:ph type="body" idx="1"/>
          </p:nvPr>
        </p:nvSpPr>
        <p:spPr>
          <a:xfrm>
            <a:off x="183125" y="1182750"/>
            <a:ext cx="4559400" cy="3416400"/>
          </a:xfrm>
          <a:prstGeom prst="rect">
            <a:avLst/>
          </a:prstGeom>
        </p:spPr>
        <p:txBody>
          <a:bodyPr lIns="91425" tIns="91425" rIns="91425" bIns="91425" anchor="t" anchorCtr="0">
            <a:noAutofit/>
          </a:bodyPr>
          <a:lstStyle/>
          <a:p>
            <a:pPr lvl="0" rtl="0">
              <a:spcBef>
                <a:spcPts val="0"/>
              </a:spcBef>
              <a:spcAft>
                <a:spcPts val="0"/>
              </a:spcAft>
              <a:buNone/>
            </a:pPr>
            <a:r>
              <a:rPr lang="en" dirty="0">
                <a:solidFill>
                  <a:schemeClr val="dk1"/>
                </a:solidFill>
              </a:rPr>
              <a:t>Core vocabulary:</a:t>
            </a:r>
          </a:p>
          <a:p>
            <a:pPr marL="457200" lvl="0" indent="-228600" rtl="0">
              <a:spcBef>
                <a:spcPts val="0"/>
              </a:spcBef>
              <a:spcAft>
                <a:spcPts val="0"/>
              </a:spcAft>
              <a:buClr>
                <a:schemeClr val="dk1"/>
              </a:buClr>
            </a:pPr>
            <a:r>
              <a:rPr lang="en" i="1" dirty="0">
                <a:solidFill>
                  <a:schemeClr val="dk1"/>
                </a:solidFill>
              </a:rPr>
              <a:t>80% text coverage → 2000 </a:t>
            </a:r>
            <a:r>
              <a:rPr lang="en" sz="1400" i="1" dirty="0">
                <a:solidFill>
                  <a:schemeClr val="dk1"/>
                </a:solidFill>
              </a:rPr>
              <a:t>wordfamilies</a:t>
            </a:r>
          </a:p>
          <a:p>
            <a:pPr lvl="0" rtl="0">
              <a:spcBef>
                <a:spcPts val="0"/>
              </a:spcBef>
              <a:spcAft>
                <a:spcPts val="0"/>
              </a:spcAft>
              <a:buNone/>
            </a:pPr>
            <a:endParaRPr sz="1000" dirty="0">
              <a:solidFill>
                <a:schemeClr val="dk1"/>
              </a:solidFill>
            </a:endParaRPr>
          </a:p>
          <a:p>
            <a:pPr lvl="0" rtl="0">
              <a:spcBef>
                <a:spcPts val="0"/>
              </a:spcBef>
              <a:spcAft>
                <a:spcPts val="0"/>
              </a:spcAft>
              <a:buNone/>
            </a:pPr>
            <a:r>
              <a:rPr lang="en" dirty="0">
                <a:solidFill>
                  <a:schemeClr val="dk1"/>
                </a:solidFill>
              </a:rPr>
              <a:t>Mid-frequency:</a:t>
            </a:r>
          </a:p>
          <a:p>
            <a:pPr marL="457200" lvl="0" indent="-228600" rtl="0">
              <a:spcBef>
                <a:spcPts val="0"/>
              </a:spcBef>
              <a:spcAft>
                <a:spcPts val="0"/>
              </a:spcAft>
              <a:buClr>
                <a:schemeClr val="dk1"/>
              </a:buClr>
            </a:pPr>
            <a:r>
              <a:rPr lang="en" dirty="0">
                <a:solidFill>
                  <a:srgbClr val="FF0000"/>
                </a:solidFill>
              </a:rPr>
              <a:t>95%</a:t>
            </a:r>
            <a:r>
              <a:rPr lang="en" dirty="0">
                <a:solidFill>
                  <a:schemeClr val="dk1"/>
                </a:solidFill>
              </a:rPr>
              <a:t> text comprehension → </a:t>
            </a:r>
            <a:r>
              <a:rPr lang="en" dirty="0">
                <a:solidFill>
                  <a:srgbClr val="FF0000"/>
                </a:solidFill>
              </a:rPr>
              <a:t>8-9000 wf</a:t>
            </a:r>
            <a:r>
              <a:rPr lang="en" dirty="0">
                <a:solidFill>
                  <a:schemeClr val="dk1"/>
                </a:solidFill>
              </a:rPr>
              <a:t> </a:t>
            </a:r>
            <a:r>
              <a:rPr lang="en" sz="1200" dirty="0">
                <a:solidFill>
                  <a:schemeClr val="dk1"/>
                </a:solidFill>
              </a:rPr>
              <a:t>(Nation, 2006) </a:t>
            </a:r>
          </a:p>
          <a:p>
            <a:pPr lvl="0" rtl="0">
              <a:spcBef>
                <a:spcPts val="0"/>
              </a:spcBef>
              <a:spcAft>
                <a:spcPts val="0"/>
              </a:spcAft>
              <a:buNone/>
            </a:pPr>
            <a:endParaRPr sz="1000" dirty="0">
              <a:solidFill>
                <a:schemeClr val="dk1"/>
              </a:solidFill>
            </a:endParaRPr>
          </a:p>
          <a:p>
            <a:pPr lvl="0" rtl="0">
              <a:spcBef>
                <a:spcPts val="0"/>
              </a:spcBef>
              <a:spcAft>
                <a:spcPts val="0"/>
              </a:spcAft>
              <a:buNone/>
            </a:pPr>
            <a:r>
              <a:rPr lang="en" dirty="0">
                <a:solidFill>
                  <a:schemeClr val="dk1"/>
                </a:solidFill>
              </a:rPr>
              <a:t>Fluent reading with adequate compreh.</a:t>
            </a:r>
          </a:p>
          <a:p>
            <a:pPr marL="457200" lvl="0" indent="-228600" rtl="0">
              <a:spcBef>
                <a:spcPts val="0"/>
              </a:spcBef>
              <a:spcAft>
                <a:spcPts val="0"/>
              </a:spcAft>
              <a:buClr>
                <a:schemeClr val="dk1"/>
              </a:buClr>
            </a:pPr>
            <a:r>
              <a:rPr lang="en" dirty="0">
                <a:solidFill>
                  <a:schemeClr val="dk1"/>
                </a:solidFill>
              </a:rPr>
              <a:t>98% comp → 12000 wf</a:t>
            </a:r>
          </a:p>
          <a:p>
            <a:pPr marL="457200" lvl="0" indent="-228600" rtl="0">
              <a:spcBef>
                <a:spcPts val="0"/>
              </a:spcBef>
              <a:spcAft>
                <a:spcPts val="0"/>
              </a:spcAft>
              <a:buClr>
                <a:schemeClr val="dk1"/>
              </a:buClr>
            </a:pPr>
            <a:r>
              <a:rPr lang="en" dirty="0">
                <a:solidFill>
                  <a:schemeClr val="dk1"/>
                </a:solidFill>
              </a:rPr>
              <a:t>NS → 20 000 wf</a:t>
            </a:r>
          </a:p>
          <a:p>
            <a:pPr marL="457200" lvl="0" indent="-228600" rtl="0">
              <a:spcBef>
                <a:spcPts val="0"/>
              </a:spcBef>
              <a:spcAft>
                <a:spcPts val="0"/>
              </a:spcAft>
              <a:buClr>
                <a:schemeClr val="dk1"/>
              </a:buClr>
            </a:pPr>
            <a:r>
              <a:rPr lang="en" dirty="0">
                <a:solidFill>
                  <a:schemeClr val="dk1"/>
                </a:solidFill>
              </a:rPr>
              <a:t>100% comprehension → 80000 wf </a:t>
            </a:r>
            <a:r>
              <a:rPr lang="en" sz="1200" dirty="0">
                <a:solidFill>
                  <a:schemeClr val="dk1"/>
                </a:solidFill>
              </a:rPr>
              <a:t>(Milton, 2009)</a:t>
            </a:r>
          </a:p>
          <a:p>
            <a:pPr lvl="0" rtl="0">
              <a:spcBef>
                <a:spcPts val="0"/>
              </a:spcBef>
              <a:spcAft>
                <a:spcPts val="0"/>
              </a:spcAft>
              <a:buClr>
                <a:schemeClr val="dk1"/>
              </a:buClr>
              <a:buSzPct val="61111"/>
              <a:buFont typeface="Arial"/>
              <a:buNone/>
            </a:pPr>
            <a:endParaRPr dirty="0"/>
          </a:p>
        </p:txBody>
      </p:sp>
      <p:pic>
        <p:nvPicPr>
          <p:cNvPr id="5" name="Picture 4"/>
          <p:cNvPicPr>
            <a:picLocks noChangeAspect="1"/>
          </p:cNvPicPr>
          <p:nvPr/>
        </p:nvPicPr>
        <p:blipFill>
          <a:blip r:embed="rId3"/>
          <a:stretch>
            <a:fillRect/>
          </a:stretch>
        </p:blipFill>
        <p:spPr>
          <a:xfrm>
            <a:off x="4632070" y="1131189"/>
            <a:ext cx="4452625" cy="3723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87900"/>
            <a:ext cx="87258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sz="3000"/>
              <a:t>Methods: 6 Steps in making a wordlist </a:t>
            </a:r>
            <a:r>
              <a:rPr lang="en" sz="1200"/>
              <a:t>[from Nation and Webb, 2011] </a:t>
            </a:r>
          </a:p>
        </p:txBody>
      </p:sp>
      <p:sp>
        <p:nvSpPr>
          <p:cNvPr id="87" name="Shape 87"/>
          <p:cNvSpPr txBox="1">
            <a:spLocks noGrp="1"/>
          </p:cNvSpPr>
          <p:nvPr>
            <p:ph type="body" idx="1"/>
          </p:nvPr>
        </p:nvSpPr>
        <p:spPr>
          <a:xfrm>
            <a:off x="311700" y="1025025"/>
            <a:ext cx="8520600" cy="3639900"/>
          </a:xfrm>
          <a:prstGeom prst="rect">
            <a:avLst/>
          </a:prstGeom>
        </p:spPr>
        <p:txBody>
          <a:bodyPr lIns="91425" tIns="91425" rIns="91425" bIns="91425" anchor="t" anchorCtr="0">
            <a:noAutofit/>
          </a:bodyPr>
          <a:lstStyle/>
          <a:p>
            <a:pPr marL="457200" lvl="0" indent="-355600" rtl="0">
              <a:lnSpc>
                <a:spcPct val="100000"/>
              </a:lnSpc>
              <a:spcBef>
                <a:spcPts val="0"/>
              </a:spcBef>
              <a:spcAft>
                <a:spcPts val="0"/>
              </a:spcAft>
              <a:buClr>
                <a:srgbClr val="000000"/>
              </a:buClr>
              <a:buSzPct val="100000"/>
              <a:buAutoNum type="arabicPeriod"/>
            </a:pPr>
            <a:r>
              <a:rPr lang="en" sz="2000" dirty="0">
                <a:solidFill>
                  <a:srgbClr val="000000"/>
                </a:solidFill>
              </a:rPr>
              <a:t>Reason for list, or what RQ the list will answer</a:t>
            </a:r>
          </a:p>
          <a:p>
            <a:pPr marL="228600" lvl="0" indent="-228600">
              <a:lnSpc>
                <a:spcPct val="100000"/>
              </a:lnSpc>
              <a:spcBef>
                <a:spcPts val="0"/>
              </a:spcBef>
              <a:spcAft>
                <a:spcPts val="0"/>
              </a:spcAft>
              <a:buFont typeface="+mj-lt"/>
              <a:buAutoNum type="arabicPeriod"/>
            </a:pPr>
            <a:endParaRPr sz="1000" dirty="0">
              <a:solidFill>
                <a:srgbClr val="000000"/>
              </a:solidFill>
            </a:endParaRPr>
          </a:p>
          <a:p>
            <a:pPr marL="457200" lvl="0" indent="-355600" rtl="0">
              <a:lnSpc>
                <a:spcPct val="100000"/>
              </a:lnSpc>
              <a:spcBef>
                <a:spcPts val="0"/>
              </a:spcBef>
              <a:spcAft>
                <a:spcPts val="0"/>
              </a:spcAft>
              <a:buClr>
                <a:srgbClr val="000000"/>
              </a:buClr>
              <a:buSzPct val="100000"/>
              <a:buAutoNum type="arabicPeriod"/>
            </a:pPr>
            <a:r>
              <a:rPr lang="en" sz="2000" dirty="0">
                <a:solidFill>
                  <a:srgbClr val="000000"/>
                </a:solidFill>
              </a:rPr>
              <a:t>Decide unit of counting </a:t>
            </a:r>
          </a:p>
          <a:p>
            <a:pPr marL="228600" lvl="0" indent="-228600">
              <a:lnSpc>
                <a:spcPct val="100000"/>
              </a:lnSpc>
              <a:spcBef>
                <a:spcPts val="0"/>
              </a:spcBef>
              <a:spcAft>
                <a:spcPts val="0"/>
              </a:spcAft>
              <a:buFont typeface="+mj-lt"/>
              <a:buAutoNum type="arabicPeriod"/>
            </a:pPr>
            <a:endParaRPr sz="1000" dirty="0">
              <a:solidFill>
                <a:srgbClr val="000000"/>
              </a:solidFill>
            </a:endParaRPr>
          </a:p>
          <a:p>
            <a:pPr marL="457200" lvl="0" indent="-355600" rtl="0">
              <a:lnSpc>
                <a:spcPct val="100000"/>
              </a:lnSpc>
              <a:spcBef>
                <a:spcPts val="0"/>
              </a:spcBef>
              <a:spcAft>
                <a:spcPts val="0"/>
              </a:spcAft>
              <a:buClr>
                <a:srgbClr val="000000"/>
              </a:buClr>
              <a:buSzPct val="100000"/>
              <a:buAutoNum type="arabicPeriod"/>
            </a:pPr>
            <a:r>
              <a:rPr lang="en" sz="2000" dirty="0">
                <a:solidFill>
                  <a:srgbClr val="000000"/>
                </a:solidFill>
              </a:rPr>
              <a:t>Choose or create a suitable corpus</a:t>
            </a:r>
          </a:p>
          <a:p>
            <a:pPr marL="228600" lvl="0" indent="-228600">
              <a:lnSpc>
                <a:spcPct val="100000"/>
              </a:lnSpc>
              <a:spcBef>
                <a:spcPts val="0"/>
              </a:spcBef>
              <a:spcAft>
                <a:spcPts val="0"/>
              </a:spcAft>
              <a:buFont typeface="+mj-lt"/>
              <a:buAutoNum type="arabicPeriod"/>
            </a:pPr>
            <a:endParaRPr sz="1000" dirty="0">
              <a:solidFill>
                <a:srgbClr val="000000"/>
              </a:solidFill>
            </a:endParaRPr>
          </a:p>
          <a:p>
            <a:pPr marL="457200" lvl="0" indent="-355600" rtl="0">
              <a:lnSpc>
                <a:spcPct val="100000"/>
              </a:lnSpc>
              <a:spcBef>
                <a:spcPts val="0"/>
              </a:spcBef>
              <a:spcAft>
                <a:spcPts val="0"/>
              </a:spcAft>
              <a:buClr>
                <a:srgbClr val="000000"/>
              </a:buClr>
              <a:buSzPct val="100000"/>
              <a:buAutoNum type="arabicPeriod"/>
            </a:pPr>
            <a:r>
              <a:rPr lang="en" sz="2000" dirty="0">
                <a:solidFill>
                  <a:srgbClr val="000000"/>
                </a:solidFill>
              </a:rPr>
              <a:t>What will be counted as words in the list </a:t>
            </a:r>
          </a:p>
          <a:p>
            <a:pPr marL="228600" lvl="0" indent="-228600" rtl="0">
              <a:lnSpc>
                <a:spcPct val="100000"/>
              </a:lnSpc>
              <a:spcBef>
                <a:spcPts val="0"/>
              </a:spcBef>
              <a:spcAft>
                <a:spcPts val="0"/>
              </a:spcAft>
              <a:buFont typeface="+mj-lt"/>
              <a:buAutoNum type="arabicPeriod"/>
            </a:pPr>
            <a:endParaRPr sz="1000" dirty="0">
              <a:solidFill>
                <a:srgbClr val="000000"/>
              </a:solidFill>
            </a:endParaRPr>
          </a:p>
          <a:p>
            <a:pPr marL="457200" lvl="0" indent="-355600" rtl="0">
              <a:lnSpc>
                <a:spcPct val="100000"/>
              </a:lnSpc>
              <a:spcBef>
                <a:spcPts val="0"/>
              </a:spcBef>
              <a:spcAft>
                <a:spcPts val="0"/>
              </a:spcAft>
              <a:buClr>
                <a:srgbClr val="000000"/>
              </a:buClr>
              <a:buSzPct val="100000"/>
              <a:buAutoNum type="arabicPeriod"/>
            </a:pPr>
            <a:r>
              <a:rPr lang="en" sz="2000" dirty="0">
                <a:solidFill>
                  <a:srgbClr val="000000"/>
                </a:solidFill>
              </a:rPr>
              <a:t>Criteria to order the words … Rater’s compilation principles</a:t>
            </a:r>
          </a:p>
          <a:p>
            <a:pPr marL="228600" lvl="0" indent="-228600">
              <a:lnSpc>
                <a:spcPct val="100000"/>
              </a:lnSpc>
              <a:spcBef>
                <a:spcPts val="0"/>
              </a:spcBef>
              <a:spcAft>
                <a:spcPts val="0"/>
              </a:spcAft>
              <a:buFont typeface="+mj-lt"/>
              <a:buAutoNum type="arabicPeriod"/>
            </a:pPr>
            <a:endParaRPr sz="1000" dirty="0">
              <a:solidFill>
                <a:srgbClr val="000000"/>
              </a:solidFill>
            </a:endParaRPr>
          </a:p>
          <a:p>
            <a:pPr marL="457200" lvl="0" indent="-355600">
              <a:lnSpc>
                <a:spcPct val="100000"/>
              </a:lnSpc>
              <a:spcBef>
                <a:spcPts val="0"/>
              </a:spcBef>
              <a:spcAft>
                <a:spcPts val="0"/>
              </a:spcAft>
              <a:buClr>
                <a:srgbClr val="000000"/>
              </a:buClr>
              <a:buSzPct val="100000"/>
              <a:buAutoNum type="arabicPeriod"/>
            </a:pPr>
            <a:r>
              <a:rPr lang="en" sz="2000" dirty="0">
                <a:solidFill>
                  <a:srgbClr val="000000"/>
                </a:solidFill>
              </a:rPr>
              <a:t>Cross-check resulting list on another corpus or against another list to see if there are notable omissions or unusual inclusions or placements</a:t>
            </a:r>
          </a:p>
          <a:p>
            <a:pPr lvl="0">
              <a:lnSpc>
                <a:spcPct val="100000"/>
              </a:lnSpc>
              <a:spcBef>
                <a:spcPts val="0"/>
              </a:spcBef>
              <a:buNone/>
            </a:pPr>
            <a:endParaRPr sz="2000" dirty="0"/>
          </a:p>
          <a:p>
            <a:pPr lvl="0">
              <a:spcBef>
                <a:spcPts val="0"/>
              </a:spcBef>
              <a:buNone/>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146125"/>
            <a:ext cx="3582600" cy="789000"/>
          </a:xfrm>
          <a:prstGeom prst="rect">
            <a:avLst/>
          </a:prstGeom>
        </p:spPr>
        <p:txBody>
          <a:bodyPr lIns="91425" tIns="91425" rIns="91425" bIns="91425" anchor="t" anchorCtr="0">
            <a:noAutofit/>
          </a:bodyPr>
          <a:lstStyle/>
          <a:p>
            <a:pPr lvl="0" rtl="0">
              <a:spcBef>
                <a:spcPts val="0"/>
              </a:spcBef>
              <a:buNone/>
            </a:pPr>
            <a:r>
              <a:rPr lang="en" sz="3000">
                <a:solidFill>
                  <a:srgbClr val="000000"/>
                </a:solidFill>
              </a:rPr>
              <a:t>Step 1: </a:t>
            </a:r>
            <a:r>
              <a:rPr lang="en" sz="2400" b="1">
                <a:solidFill>
                  <a:srgbClr val="0000FF"/>
                </a:solidFill>
              </a:rPr>
              <a:t>Rationale </a:t>
            </a:r>
          </a:p>
        </p:txBody>
      </p:sp>
      <p:sp>
        <p:nvSpPr>
          <p:cNvPr id="93" name="Shape 93"/>
          <p:cNvSpPr txBox="1">
            <a:spLocks noGrp="1"/>
          </p:cNvSpPr>
          <p:nvPr>
            <p:ph type="body" idx="1"/>
          </p:nvPr>
        </p:nvSpPr>
        <p:spPr>
          <a:xfrm>
            <a:off x="227800" y="857975"/>
            <a:ext cx="2972400" cy="41115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Main reason:</a:t>
            </a:r>
          </a:p>
          <a:p>
            <a:pPr marL="457200" lvl="0" indent="-228600" rtl="0">
              <a:spcBef>
                <a:spcPts val="0"/>
              </a:spcBef>
              <a:spcAft>
                <a:spcPts val="0"/>
              </a:spcAft>
              <a:buClr>
                <a:schemeClr val="dk1"/>
              </a:buClr>
            </a:pPr>
            <a:r>
              <a:rPr lang="en">
                <a:solidFill>
                  <a:schemeClr val="dk1"/>
                </a:solidFill>
              </a:rPr>
              <a:t>Use for diagnostic vocabulary testing of ELLs for core to mid-frequency levels</a:t>
            </a:r>
          </a:p>
          <a:p>
            <a:pPr lvl="0" rtl="0">
              <a:spcBef>
                <a:spcPts val="0"/>
              </a:spcBef>
              <a:spcAft>
                <a:spcPts val="0"/>
              </a:spcAft>
              <a:buNone/>
            </a:pPr>
            <a:endParaRPr>
              <a:solidFill>
                <a:schemeClr val="dk1"/>
              </a:solidFill>
            </a:endParaRPr>
          </a:p>
          <a:p>
            <a:pPr marL="457200" lvl="0" indent="-228600" rtl="0">
              <a:spcBef>
                <a:spcPts val="0"/>
              </a:spcBef>
              <a:spcAft>
                <a:spcPts val="0"/>
              </a:spcAft>
              <a:buClr>
                <a:schemeClr val="dk1"/>
              </a:buClr>
            </a:pPr>
            <a:r>
              <a:rPr lang="en">
                <a:solidFill>
                  <a:schemeClr val="dk1"/>
                </a:solidFill>
              </a:rPr>
              <a:t>No </a:t>
            </a:r>
            <a:r>
              <a:rPr lang="en" b="1">
                <a:solidFill>
                  <a:srgbClr val="FF0000"/>
                </a:solidFill>
              </a:rPr>
              <a:t>ranked </a:t>
            </a:r>
            <a:r>
              <a:rPr lang="en">
                <a:solidFill>
                  <a:schemeClr val="dk1"/>
                </a:solidFill>
              </a:rPr>
              <a:t>wordlist covering mid-frequency levels exits</a:t>
            </a:r>
          </a:p>
          <a:p>
            <a:pPr lvl="0" rtl="0">
              <a:spcBef>
                <a:spcPts val="0"/>
              </a:spcBef>
              <a:spcAft>
                <a:spcPts val="0"/>
              </a:spcAft>
              <a:buNone/>
            </a:pPr>
            <a:endParaRPr>
              <a:solidFill>
                <a:schemeClr val="dk1"/>
              </a:solidFill>
            </a:endParaRPr>
          </a:p>
          <a:p>
            <a:pPr lvl="0" rtl="0">
              <a:spcBef>
                <a:spcPts val="0"/>
              </a:spcBef>
              <a:spcAft>
                <a:spcPts val="0"/>
              </a:spcAft>
              <a:buClr>
                <a:schemeClr val="dk1"/>
              </a:buClr>
              <a:buSzPct val="91666"/>
              <a:buFont typeface="Arial"/>
              <a:buNone/>
            </a:pPr>
            <a:endParaRPr sz="1200" i="1">
              <a:solidFill>
                <a:schemeClr val="dk1"/>
              </a:solidFill>
            </a:endParaRPr>
          </a:p>
        </p:txBody>
      </p:sp>
      <p:pic>
        <p:nvPicPr>
          <p:cNvPr id="94" name="Shape 94"/>
          <p:cNvPicPr preferRelativeResize="0"/>
          <p:nvPr/>
        </p:nvPicPr>
        <p:blipFill>
          <a:blip r:embed="rId3">
            <a:alphaModFix/>
          </a:blip>
          <a:stretch>
            <a:fillRect/>
          </a:stretch>
        </p:blipFill>
        <p:spPr>
          <a:xfrm>
            <a:off x="7710025" y="188149"/>
            <a:ext cx="1361927" cy="4920674"/>
          </a:xfrm>
          <a:prstGeom prst="rect">
            <a:avLst/>
          </a:prstGeom>
          <a:noFill/>
          <a:ln>
            <a:noFill/>
          </a:ln>
        </p:spPr>
      </p:pic>
      <p:pic>
        <p:nvPicPr>
          <p:cNvPr id="95" name="Shape 95"/>
          <p:cNvPicPr preferRelativeResize="0"/>
          <p:nvPr/>
        </p:nvPicPr>
        <p:blipFill>
          <a:blip r:embed="rId4">
            <a:alphaModFix/>
          </a:blip>
          <a:stretch>
            <a:fillRect/>
          </a:stretch>
        </p:blipFill>
        <p:spPr>
          <a:xfrm>
            <a:off x="6019575" y="188150"/>
            <a:ext cx="942852" cy="4920674"/>
          </a:xfrm>
          <a:prstGeom prst="rect">
            <a:avLst/>
          </a:prstGeom>
          <a:noFill/>
          <a:ln>
            <a:noFill/>
          </a:ln>
        </p:spPr>
      </p:pic>
      <p:pic>
        <p:nvPicPr>
          <p:cNvPr id="96" name="Shape 96"/>
          <p:cNvPicPr preferRelativeResize="0"/>
          <p:nvPr/>
        </p:nvPicPr>
        <p:blipFill>
          <a:blip r:embed="rId5">
            <a:alphaModFix/>
          </a:blip>
          <a:stretch>
            <a:fillRect/>
          </a:stretch>
        </p:blipFill>
        <p:spPr>
          <a:xfrm>
            <a:off x="3591474" y="1453900"/>
            <a:ext cx="2104149" cy="3619925"/>
          </a:xfrm>
          <a:prstGeom prst="rect">
            <a:avLst/>
          </a:prstGeom>
          <a:noFill/>
          <a:ln>
            <a:noFill/>
          </a:ln>
        </p:spPr>
      </p:pic>
      <p:sp>
        <p:nvSpPr>
          <p:cNvPr id="97" name="Shape 97"/>
          <p:cNvSpPr/>
          <p:nvPr/>
        </p:nvSpPr>
        <p:spPr>
          <a:xfrm>
            <a:off x="6780075" y="283125"/>
            <a:ext cx="1271100" cy="1090500"/>
          </a:xfrm>
          <a:prstGeom prst="wedgeRoundRectCallout">
            <a:avLst>
              <a:gd name="adj1" fmla="val -61461"/>
              <a:gd name="adj2" fmla="val -40454"/>
              <a:gd name="adj3"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b="1"/>
              <a:t>CEEC - </a:t>
            </a:r>
            <a:r>
              <a:rPr lang="en" sz="1200"/>
              <a:t>alphabetized in1080-word levels; </a:t>
            </a:r>
            <a:r>
              <a:rPr lang="en" sz="1000"/>
              <a:t>words and synonyms</a:t>
            </a:r>
          </a:p>
        </p:txBody>
      </p:sp>
      <p:sp>
        <p:nvSpPr>
          <p:cNvPr id="98" name="Shape 98"/>
          <p:cNvSpPr/>
          <p:nvPr/>
        </p:nvSpPr>
        <p:spPr>
          <a:xfrm>
            <a:off x="6670475" y="2798225"/>
            <a:ext cx="1001100" cy="1446600"/>
          </a:xfrm>
          <a:prstGeom prst="wedgeRoundRectCallout">
            <a:avLst>
              <a:gd name="adj1" fmla="val 67796"/>
              <a:gd name="adj2" fmla="val -120590"/>
              <a:gd name="adj3"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b="1">
                <a:solidFill>
                  <a:schemeClr val="dk1"/>
                </a:solidFill>
              </a:rPr>
              <a:t>BNC - </a:t>
            </a:r>
            <a:r>
              <a:rPr lang="en" sz="1200">
                <a:solidFill>
                  <a:schemeClr val="dk1"/>
                </a:solidFill>
              </a:rPr>
              <a:t>alpha-</a:t>
            </a:r>
          </a:p>
          <a:p>
            <a:pPr lvl="0" algn="ctr">
              <a:spcBef>
                <a:spcPts val="0"/>
              </a:spcBef>
              <a:buClr>
                <a:schemeClr val="dk1"/>
              </a:buClr>
              <a:buSzPct val="91666"/>
              <a:buFont typeface="Arial"/>
              <a:buNone/>
            </a:pPr>
            <a:r>
              <a:rPr lang="en" sz="1200">
                <a:solidFill>
                  <a:schemeClr val="dk1"/>
                </a:solidFill>
              </a:rPr>
              <a:t>betized in 1000- word levels; </a:t>
            </a:r>
            <a:r>
              <a:rPr lang="en" sz="1000">
                <a:solidFill>
                  <a:schemeClr val="dk1"/>
                </a:solidFill>
              </a:rPr>
              <a:t>wordfamily headwords</a:t>
            </a:r>
          </a:p>
        </p:txBody>
      </p:sp>
      <p:sp>
        <p:nvSpPr>
          <p:cNvPr id="99" name="Shape 99"/>
          <p:cNvSpPr/>
          <p:nvPr/>
        </p:nvSpPr>
        <p:spPr>
          <a:xfrm>
            <a:off x="3338900" y="219175"/>
            <a:ext cx="2615700" cy="1015500"/>
          </a:xfrm>
          <a:prstGeom prst="wedgeRectCallout">
            <a:avLst>
              <a:gd name="adj1" fmla="val -32962"/>
              <a:gd name="adj2" fmla="val 71590"/>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DV-8k </a:t>
            </a:r>
          </a:p>
          <a:p>
            <a:pPr lvl="0" algn="ctr">
              <a:spcBef>
                <a:spcPts val="0"/>
              </a:spcBef>
              <a:buNone/>
            </a:pPr>
            <a:r>
              <a:rPr lang="en" b="1"/>
              <a:t>8000 words</a:t>
            </a:r>
          </a:p>
          <a:p>
            <a:pPr lvl="0" algn="ctr">
              <a:spcBef>
                <a:spcPts val="0"/>
              </a:spcBef>
              <a:buNone/>
            </a:pPr>
            <a:r>
              <a:rPr lang="en" sz="1200" b="1">
                <a:solidFill>
                  <a:srgbClr val="FF0000"/>
                </a:solidFill>
              </a:rPr>
              <a:t>Rank </a:t>
            </a:r>
            <a:r>
              <a:rPr lang="en" sz="1200"/>
              <a:t>// Word // POS  // Frequency</a:t>
            </a:r>
          </a:p>
        </p:txBody>
      </p:sp>
      <p:sp>
        <p:nvSpPr>
          <p:cNvPr id="100" name="Shape 100"/>
          <p:cNvSpPr/>
          <p:nvPr/>
        </p:nvSpPr>
        <p:spPr>
          <a:xfrm>
            <a:off x="3682276" y="1453900"/>
            <a:ext cx="212004" cy="3619944"/>
          </a:xfrm>
          <a:prstGeom prst="flowChartTerminator">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68300"/>
            <a:ext cx="8704800" cy="471300"/>
          </a:xfrm>
          <a:prstGeom prst="rect">
            <a:avLst/>
          </a:prstGeom>
        </p:spPr>
        <p:txBody>
          <a:bodyPr lIns="91425" tIns="91425" rIns="91425" bIns="91425" anchor="t" anchorCtr="0">
            <a:noAutofit/>
          </a:bodyPr>
          <a:lstStyle/>
          <a:p>
            <a:pPr lvl="0">
              <a:spcBef>
                <a:spcPts val="0"/>
              </a:spcBef>
              <a:buNone/>
            </a:pPr>
            <a:r>
              <a:rPr lang="en" sz="3000"/>
              <a:t>Step 2: </a:t>
            </a:r>
            <a:r>
              <a:rPr lang="en" sz="2400" b="1">
                <a:solidFill>
                  <a:srgbClr val="0000FF"/>
                </a:solidFill>
              </a:rPr>
              <a:t>Decide unit of counting - </a:t>
            </a:r>
            <a:r>
              <a:rPr lang="en" sz="2400" b="1">
                <a:solidFill>
                  <a:srgbClr val="FF0000"/>
                </a:solidFill>
              </a:rPr>
              <a:t>wordfamily</a:t>
            </a:r>
            <a:r>
              <a:rPr lang="en" sz="2400" b="1">
                <a:solidFill>
                  <a:srgbClr val="0000FF"/>
                </a:solidFill>
              </a:rPr>
              <a:t> </a:t>
            </a:r>
          </a:p>
          <a:p>
            <a:pPr lvl="0" rtl="0">
              <a:spcBef>
                <a:spcPts val="0"/>
              </a:spcBef>
              <a:buClr>
                <a:schemeClr val="dk1"/>
              </a:buClr>
              <a:buSzPct val="36666"/>
              <a:buFont typeface="Arial"/>
              <a:buNone/>
            </a:pPr>
            <a:r>
              <a:rPr lang="en" sz="3000"/>
              <a:t> </a:t>
            </a:r>
          </a:p>
        </p:txBody>
      </p:sp>
      <p:sp>
        <p:nvSpPr>
          <p:cNvPr id="106" name="Shape 106"/>
          <p:cNvSpPr txBox="1">
            <a:spLocks noGrp="1"/>
          </p:cNvSpPr>
          <p:nvPr>
            <p:ph type="body" idx="1"/>
          </p:nvPr>
        </p:nvSpPr>
        <p:spPr>
          <a:xfrm>
            <a:off x="311700" y="569875"/>
            <a:ext cx="8784300" cy="45081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“Word family” - most suitable for receptive testing purposes </a:t>
            </a:r>
            <a:r>
              <a:rPr lang="en" sz="1000">
                <a:solidFill>
                  <a:schemeClr val="dk1"/>
                </a:solidFill>
              </a:rPr>
              <a:t>(Bauer and Nation, 1993)</a:t>
            </a:r>
          </a:p>
          <a:p>
            <a:pPr lvl="0" rtl="0">
              <a:spcBef>
                <a:spcPts val="0"/>
              </a:spcBef>
              <a:spcAft>
                <a:spcPts val="0"/>
              </a:spcAft>
              <a:buNone/>
            </a:pPr>
            <a:endParaRPr sz="1000">
              <a:solidFill>
                <a:schemeClr val="dk1"/>
              </a:solidFill>
            </a:endParaRPr>
          </a:p>
          <a:p>
            <a:pPr lvl="0" rtl="0">
              <a:spcBef>
                <a:spcPts val="0"/>
              </a:spcBef>
              <a:spcAft>
                <a:spcPts val="0"/>
              </a:spcAft>
              <a:buNone/>
            </a:pPr>
            <a:r>
              <a:rPr lang="en">
                <a:solidFill>
                  <a:schemeClr val="dk1"/>
                </a:solidFill>
              </a:rPr>
              <a:t>Eg, word family headword “</a:t>
            </a:r>
            <a:r>
              <a:rPr lang="en" i="1">
                <a:solidFill>
                  <a:srgbClr val="FF0000"/>
                </a:solidFill>
              </a:rPr>
              <a:t>Care</a:t>
            </a:r>
            <a:r>
              <a:rPr lang="en">
                <a:solidFill>
                  <a:schemeClr val="dk1"/>
                </a:solidFill>
              </a:rPr>
              <a:t>” </a:t>
            </a:r>
          </a:p>
          <a:p>
            <a:pPr marL="457200" lvl="0" indent="-228600" rtl="0">
              <a:spcBef>
                <a:spcPts val="0"/>
              </a:spcBef>
              <a:spcAft>
                <a:spcPts val="0"/>
              </a:spcAft>
              <a:buClr>
                <a:schemeClr val="dk1"/>
              </a:buClr>
            </a:pPr>
            <a:r>
              <a:rPr lang="en">
                <a:solidFill>
                  <a:schemeClr val="dk1"/>
                </a:solidFill>
              </a:rPr>
              <a:t>if learners know noun lemma (</a:t>
            </a:r>
            <a:r>
              <a:rPr lang="en" i="1">
                <a:solidFill>
                  <a:srgbClr val="FF0000"/>
                </a:solidFill>
              </a:rPr>
              <a:t>care</a:t>
            </a:r>
            <a:r>
              <a:rPr lang="en">
                <a:solidFill>
                  <a:schemeClr val="dk1"/>
                </a:solidFill>
              </a:rPr>
              <a:t>), they can infer</a:t>
            </a:r>
          </a:p>
          <a:p>
            <a:pPr marL="457200" lvl="0" indent="-228600" rtl="0">
              <a:spcBef>
                <a:spcPts val="0"/>
              </a:spcBef>
              <a:spcAft>
                <a:spcPts val="0"/>
              </a:spcAft>
              <a:buClr>
                <a:schemeClr val="dk1"/>
              </a:buClr>
            </a:pPr>
            <a:r>
              <a:rPr lang="en">
                <a:solidFill>
                  <a:schemeClr val="dk1"/>
                </a:solidFill>
              </a:rPr>
              <a:t>verb lemma and its lemma forms (</a:t>
            </a:r>
            <a:r>
              <a:rPr lang="en" i="1">
                <a:solidFill>
                  <a:srgbClr val="FF0000"/>
                </a:solidFill>
              </a:rPr>
              <a:t>care, cares, cared, caring</a:t>
            </a:r>
            <a:r>
              <a:rPr lang="en">
                <a:solidFill>
                  <a:schemeClr val="dk1"/>
                </a:solidFill>
              </a:rPr>
              <a:t>) </a:t>
            </a:r>
          </a:p>
          <a:p>
            <a:pPr marL="457200" lvl="0" indent="-228600" rtl="0">
              <a:spcBef>
                <a:spcPts val="0"/>
              </a:spcBef>
              <a:spcAft>
                <a:spcPts val="0"/>
              </a:spcAft>
              <a:buClr>
                <a:schemeClr val="dk1"/>
              </a:buClr>
            </a:pPr>
            <a:r>
              <a:rPr lang="en">
                <a:solidFill>
                  <a:schemeClr val="dk1"/>
                </a:solidFill>
              </a:rPr>
              <a:t>adj (</a:t>
            </a:r>
            <a:r>
              <a:rPr lang="en" i="1">
                <a:solidFill>
                  <a:srgbClr val="FF0000"/>
                </a:solidFill>
              </a:rPr>
              <a:t>careful, caring</a:t>
            </a:r>
            <a:r>
              <a:rPr lang="en">
                <a:solidFill>
                  <a:schemeClr val="dk1"/>
                </a:solidFill>
              </a:rPr>
              <a:t>) and adv lemmas (</a:t>
            </a:r>
            <a:r>
              <a:rPr lang="en" i="1">
                <a:solidFill>
                  <a:srgbClr val="FF0000"/>
                </a:solidFill>
              </a:rPr>
              <a:t>carefully, caringly</a:t>
            </a:r>
            <a:r>
              <a:rPr lang="en">
                <a:solidFill>
                  <a:schemeClr val="dk1"/>
                </a:solidFill>
              </a:rPr>
              <a:t>) </a:t>
            </a:r>
          </a:p>
          <a:p>
            <a:pPr marL="457200" lvl="0" indent="-228600" rtl="0">
              <a:spcBef>
                <a:spcPts val="0"/>
              </a:spcBef>
              <a:spcAft>
                <a:spcPts val="0"/>
              </a:spcAft>
              <a:buClr>
                <a:schemeClr val="dk1"/>
              </a:buClr>
            </a:pPr>
            <a:r>
              <a:rPr lang="en">
                <a:solidFill>
                  <a:schemeClr val="dk1"/>
                </a:solidFill>
              </a:rPr>
              <a:t>(they can applying word building rules and “morphological problem-solving” </a:t>
            </a:r>
            <a:r>
              <a:rPr lang="en" sz="1200">
                <a:solidFill>
                  <a:schemeClr val="dk1"/>
                </a:solidFill>
              </a:rPr>
              <a:t>(Anglin, 1993)</a:t>
            </a:r>
            <a:r>
              <a:rPr lang="en">
                <a:solidFill>
                  <a:schemeClr val="dk1"/>
                </a:solidFill>
              </a:rPr>
              <a:t>, especially with context clues </a:t>
            </a:r>
            <a:r>
              <a:rPr lang="en" sz="1200">
                <a:solidFill>
                  <a:schemeClr val="dk1"/>
                </a:solidFill>
              </a:rPr>
              <a:t>(Biemiller, 2005)</a:t>
            </a:r>
            <a:r>
              <a:rPr lang="en">
                <a:solidFill>
                  <a:schemeClr val="dk1"/>
                </a:solidFill>
              </a:rPr>
              <a:t>) </a:t>
            </a:r>
          </a:p>
          <a:p>
            <a:pPr lvl="0" rtl="0">
              <a:spcBef>
                <a:spcPts val="0"/>
              </a:spcBef>
              <a:spcAft>
                <a:spcPts val="0"/>
              </a:spcAft>
              <a:buNone/>
            </a:pPr>
            <a:endParaRPr sz="1000">
              <a:solidFill>
                <a:schemeClr val="dk1"/>
              </a:solidFill>
            </a:endParaRPr>
          </a:p>
          <a:p>
            <a:pPr lvl="0" rtl="0">
              <a:spcBef>
                <a:spcPts val="0"/>
              </a:spcBef>
              <a:spcAft>
                <a:spcPts val="0"/>
              </a:spcAft>
              <a:buNone/>
            </a:pPr>
            <a:endParaRPr sz="1000">
              <a:solidFill>
                <a:schemeClr val="dk1"/>
              </a:solidFill>
            </a:endParaRPr>
          </a:p>
          <a:p>
            <a:pPr lvl="0" rtl="0">
              <a:spcBef>
                <a:spcPts val="0"/>
              </a:spcBef>
              <a:spcAft>
                <a:spcPts val="0"/>
              </a:spcAft>
              <a:buNone/>
            </a:pPr>
            <a:r>
              <a:rPr lang="en">
                <a:solidFill>
                  <a:schemeClr val="dk1"/>
                </a:solidFill>
              </a:rPr>
              <a:t>→ only one lemma was retained to represent a wordfamily:   </a:t>
            </a:r>
          </a:p>
          <a:p>
            <a:pPr marL="457200" lvl="0" indent="-228600" rtl="0">
              <a:spcBef>
                <a:spcPts val="0"/>
              </a:spcBef>
              <a:spcAft>
                <a:spcPts val="0"/>
              </a:spcAft>
              <a:buClr>
                <a:schemeClr val="dk1"/>
              </a:buClr>
            </a:pPr>
            <a:r>
              <a:rPr lang="en">
                <a:solidFill>
                  <a:schemeClr val="dk1"/>
                </a:solidFill>
              </a:rPr>
              <a:t>reduce redundancies and overly long vocabulary lists </a:t>
            </a:r>
          </a:p>
          <a:p>
            <a:pPr marL="457200" lvl="0" indent="-228600" rtl="0">
              <a:spcBef>
                <a:spcPts val="0"/>
              </a:spcBef>
              <a:spcAft>
                <a:spcPts val="0"/>
              </a:spcAft>
              <a:buClr>
                <a:schemeClr val="dk1"/>
              </a:buClr>
            </a:pPr>
            <a:r>
              <a:rPr lang="en">
                <a:solidFill>
                  <a:schemeClr val="dk1"/>
                </a:solidFill>
              </a:rPr>
              <a:t>diagnostic tests with many redundancies will reduce its precision to estimate vocabulary size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68300"/>
            <a:ext cx="8704800" cy="698700"/>
          </a:xfrm>
          <a:prstGeom prst="rect">
            <a:avLst/>
          </a:prstGeom>
        </p:spPr>
        <p:txBody>
          <a:bodyPr lIns="91425" tIns="91425" rIns="91425" bIns="91425" anchor="t" anchorCtr="0">
            <a:noAutofit/>
          </a:bodyPr>
          <a:lstStyle/>
          <a:p>
            <a:pPr lvl="0" rtl="0">
              <a:spcBef>
                <a:spcPts val="0"/>
              </a:spcBef>
              <a:buNone/>
            </a:pPr>
            <a:r>
              <a:rPr lang="en" sz="3000"/>
              <a:t>Step 2: </a:t>
            </a:r>
            <a:r>
              <a:rPr lang="en" sz="2400" b="1">
                <a:solidFill>
                  <a:srgbClr val="0000FF"/>
                </a:solidFill>
              </a:rPr>
              <a:t>Decide unit of counting - </a:t>
            </a:r>
            <a:r>
              <a:rPr lang="en" sz="1400" b="1">
                <a:solidFill>
                  <a:srgbClr val="FF0000"/>
                </a:solidFill>
              </a:rPr>
              <a:t>word/lemma of different </a:t>
            </a:r>
            <a:r>
              <a:rPr lang="en" sz="1400" b="1" u="sng">
                <a:solidFill>
                  <a:srgbClr val="FF0000"/>
                </a:solidFill>
              </a:rPr>
              <a:t>primary meaning</a:t>
            </a:r>
            <a:r>
              <a:rPr lang="en" sz="1400" b="1">
                <a:solidFill>
                  <a:srgbClr val="0000FF"/>
                </a:solidFill>
              </a:rPr>
              <a:t> </a:t>
            </a:r>
          </a:p>
          <a:p>
            <a:pPr lvl="0" rtl="0">
              <a:spcBef>
                <a:spcPts val="0"/>
              </a:spcBef>
              <a:buClr>
                <a:schemeClr val="dk1"/>
              </a:buClr>
              <a:buSzPct val="36666"/>
              <a:buFont typeface="Arial"/>
              <a:buNone/>
            </a:pPr>
            <a:r>
              <a:rPr lang="en" sz="3000"/>
              <a:t> </a:t>
            </a:r>
          </a:p>
        </p:txBody>
      </p:sp>
      <p:sp>
        <p:nvSpPr>
          <p:cNvPr id="112" name="Shape 112"/>
          <p:cNvSpPr txBox="1">
            <a:spLocks noGrp="1"/>
          </p:cNvSpPr>
          <p:nvPr>
            <p:ph type="body" idx="1"/>
          </p:nvPr>
        </p:nvSpPr>
        <p:spPr>
          <a:xfrm>
            <a:off x="249600" y="591275"/>
            <a:ext cx="8821500" cy="45012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1"/>
                </a:solidFill>
              </a:rPr>
              <a:t>The </a:t>
            </a:r>
            <a:r>
              <a:rPr lang="en" b="1">
                <a:solidFill>
                  <a:srgbClr val="FF0000"/>
                </a:solidFill>
              </a:rPr>
              <a:t>most frequent</a:t>
            </a:r>
            <a:r>
              <a:rPr lang="en">
                <a:solidFill>
                  <a:schemeClr val="dk1"/>
                </a:solidFill>
              </a:rPr>
              <a:t> lemma form was selected to represent a word family to remove redundant terms. </a:t>
            </a:r>
          </a:p>
          <a:p>
            <a:pPr lvl="0" rtl="0">
              <a:spcBef>
                <a:spcPts val="0"/>
              </a:spcBef>
              <a:spcAft>
                <a:spcPts val="0"/>
              </a:spcAft>
              <a:buNone/>
            </a:pPr>
            <a:endParaRPr sz="600">
              <a:solidFill>
                <a:schemeClr val="dk1"/>
              </a:solidFill>
            </a:endParaRPr>
          </a:p>
          <a:p>
            <a:pPr marL="457200" lvl="0" indent="-228600" rtl="0">
              <a:lnSpc>
                <a:spcPct val="100000"/>
              </a:lnSpc>
              <a:spcBef>
                <a:spcPts val="0"/>
              </a:spcBef>
              <a:spcAft>
                <a:spcPts val="0"/>
              </a:spcAft>
              <a:buClr>
                <a:schemeClr val="dk1"/>
              </a:buClr>
            </a:pPr>
            <a:r>
              <a:rPr lang="en">
                <a:solidFill>
                  <a:schemeClr val="dk1"/>
                </a:solidFill>
              </a:rPr>
              <a:t>Eg 1: “</a:t>
            </a:r>
            <a:r>
              <a:rPr lang="en" i="1">
                <a:solidFill>
                  <a:srgbClr val="FF0000"/>
                </a:solidFill>
              </a:rPr>
              <a:t>absolutely</a:t>
            </a:r>
            <a:r>
              <a:rPr lang="en">
                <a:solidFill>
                  <a:schemeClr val="dk1"/>
                </a:solidFill>
              </a:rPr>
              <a:t>” = wordfamily </a:t>
            </a:r>
          </a:p>
          <a:p>
            <a:pPr lvl="0" indent="457200" rtl="0">
              <a:lnSpc>
                <a:spcPct val="100000"/>
              </a:lnSpc>
              <a:spcBef>
                <a:spcPts val="0"/>
              </a:spcBef>
              <a:spcAft>
                <a:spcPts val="0"/>
              </a:spcAft>
              <a:buNone/>
            </a:pPr>
            <a:r>
              <a:rPr lang="en">
                <a:solidFill>
                  <a:schemeClr val="dk1"/>
                </a:solidFill>
              </a:rPr>
              <a:t>→ SOAP freq. rank 487 vs </a:t>
            </a:r>
          </a:p>
          <a:p>
            <a:pPr lvl="0" indent="457200" rtl="0">
              <a:lnSpc>
                <a:spcPct val="100000"/>
              </a:lnSpc>
              <a:spcBef>
                <a:spcPts val="0"/>
              </a:spcBef>
              <a:spcAft>
                <a:spcPts val="0"/>
              </a:spcAft>
              <a:buNone/>
            </a:pPr>
            <a:r>
              <a:rPr lang="en">
                <a:solidFill>
                  <a:schemeClr val="dk1"/>
                </a:solidFill>
              </a:rPr>
              <a:t>“</a:t>
            </a:r>
            <a:r>
              <a:rPr lang="en" i="1">
                <a:solidFill>
                  <a:srgbClr val="FF0000"/>
                </a:solidFill>
              </a:rPr>
              <a:t>absolute</a:t>
            </a:r>
            <a:r>
              <a:rPr lang="en">
                <a:solidFill>
                  <a:schemeClr val="dk1"/>
                </a:solidFill>
              </a:rPr>
              <a:t>” (rank 3540) </a:t>
            </a:r>
          </a:p>
          <a:p>
            <a:pPr lvl="0" indent="457200" rtl="0">
              <a:lnSpc>
                <a:spcPct val="100000"/>
              </a:lnSpc>
              <a:spcBef>
                <a:spcPts val="0"/>
              </a:spcBef>
              <a:spcAft>
                <a:spcPts val="0"/>
              </a:spcAft>
              <a:buNone/>
            </a:pPr>
            <a:r>
              <a:rPr lang="en">
                <a:solidFill>
                  <a:schemeClr val="dk1"/>
                </a:solidFill>
              </a:rPr>
              <a:t>→ </a:t>
            </a:r>
            <a:r>
              <a:rPr lang="en" i="1" strike="sngStrike">
                <a:solidFill>
                  <a:srgbClr val="FF0000"/>
                </a:solidFill>
              </a:rPr>
              <a:t>absolute</a:t>
            </a:r>
          </a:p>
          <a:p>
            <a:pPr lvl="0" rtl="0">
              <a:lnSpc>
                <a:spcPct val="100000"/>
              </a:lnSpc>
              <a:spcBef>
                <a:spcPts val="0"/>
              </a:spcBef>
              <a:spcAft>
                <a:spcPts val="0"/>
              </a:spcAft>
              <a:buNone/>
            </a:pPr>
            <a:endParaRPr sz="600">
              <a:solidFill>
                <a:schemeClr val="dk1"/>
              </a:solidFill>
            </a:endParaRPr>
          </a:p>
          <a:p>
            <a:pPr lvl="0" rtl="0">
              <a:lnSpc>
                <a:spcPct val="100000"/>
              </a:lnSpc>
              <a:spcBef>
                <a:spcPts val="0"/>
              </a:spcBef>
              <a:spcAft>
                <a:spcPts val="0"/>
              </a:spcAft>
              <a:buNone/>
            </a:pPr>
            <a:endParaRPr sz="1000">
              <a:solidFill>
                <a:schemeClr val="dk1"/>
              </a:solidFill>
            </a:endParaRPr>
          </a:p>
          <a:p>
            <a:pPr marL="457200" lvl="0" indent="-228600" rtl="0">
              <a:lnSpc>
                <a:spcPct val="100000"/>
              </a:lnSpc>
              <a:spcBef>
                <a:spcPts val="0"/>
              </a:spcBef>
              <a:spcAft>
                <a:spcPts val="0"/>
              </a:spcAft>
              <a:buClr>
                <a:schemeClr val="dk1"/>
              </a:buClr>
            </a:pPr>
            <a:r>
              <a:rPr lang="en">
                <a:solidFill>
                  <a:schemeClr val="dk1"/>
                </a:solidFill>
              </a:rPr>
              <a:t>Eg 2: If </a:t>
            </a:r>
            <a:r>
              <a:rPr lang="en">
                <a:solidFill>
                  <a:srgbClr val="FF0000"/>
                </a:solidFill>
              </a:rPr>
              <a:t>primary meaning</a:t>
            </a:r>
            <a:r>
              <a:rPr lang="en">
                <a:solidFill>
                  <a:schemeClr val="dk1"/>
                </a:solidFill>
              </a:rPr>
              <a:t> (Google </a:t>
            </a:r>
          </a:p>
          <a:p>
            <a:pPr lvl="0" indent="457200" rtl="0">
              <a:lnSpc>
                <a:spcPct val="100000"/>
              </a:lnSpc>
              <a:spcBef>
                <a:spcPts val="0"/>
              </a:spcBef>
              <a:spcAft>
                <a:spcPts val="0"/>
              </a:spcAft>
              <a:buNone/>
            </a:pPr>
            <a:r>
              <a:rPr lang="en">
                <a:solidFill>
                  <a:schemeClr val="dk1"/>
                </a:solidFill>
              </a:rPr>
              <a:t>“def”) was different among lemmas, </a:t>
            </a:r>
          </a:p>
          <a:p>
            <a:pPr lvl="0" indent="457200" rtl="0">
              <a:lnSpc>
                <a:spcPct val="100000"/>
              </a:lnSpc>
              <a:spcBef>
                <a:spcPts val="0"/>
              </a:spcBef>
              <a:spcAft>
                <a:spcPts val="0"/>
              </a:spcAft>
              <a:buNone/>
            </a:pPr>
            <a:r>
              <a:rPr lang="en">
                <a:solidFill>
                  <a:schemeClr val="dk1"/>
                </a:solidFill>
              </a:rPr>
              <a:t>they would be retained; </a:t>
            </a:r>
          </a:p>
          <a:p>
            <a:pPr lvl="0" rtl="0">
              <a:lnSpc>
                <a:spcPct val="100000"/>
              </a:lnSpc>
              <a:spcBef>
                <a:spcPts val="0"/>
              </a:spcBef>
              <a:spcAft>
                <a:spcPts val="0"/>
              </a:spcAft>
              <a:buNone/>
            </a:pPr>
            <a:r>
              <a:rPr lang="en" sz="600">
                <a:solidFill>
                  <a:schemeClr val="dk1"/>
                </a:solidFill>
              </a:rPr>
              <a:t>	</a:t>
            </a:r>
          </a:p>
          <a:p>
            <a:pPr lvl="0" indent="457200" rtl="0">
              <a:lnSpc>
                <a:spcPct val="100000"/>
              </a:lnSpc>
              <a:spcBef>
                <a:spcPts val="0"/>
              </a:spcBef>
              <a:spcAft>
                <a:spcPts val="0"/>
              </a:spcAft>
              <a:buNone/>
            </a:pPr>
            <a:r>
              <a:rPr lang="en">
                <a:solidFill>
                  <a:schemeClr val="dk1"/>
                </a:solidFill>
              </a:rPr>
              <a:t>“</a:t>
            </a:r>
            <a:r>
              <a:rPr lang="en" i="1">
                <a:solidFill>
                  <a:srgbClr val="FF0000"/>
                </a:solidFill>
              </a:rPr>
              <a:t>Crop</a:t>
            </a:r>
            <a:r>
              <a:rPr lang="en">
                <a:solidFill>
                  <a:schemeClr val="dk1"/>
                </a:solidFill>
              </a:rPr>
              <a:t>” = 2 wordfamilies: </a:t>
            </a:r>
          </a:p>
          <a:p>
            <a:pPr marL="914400" lvl="0" indent="0" rtl="0">
              <a:lnSpc>
                <a:spcPct val="100000"/>
              </a:lnSpc>
              <a:spcBef>
                <a:spcPts val="0"/>
              </a:spcBef>
              <a:spcAft>
                <a:spcPts val="0"/>
              </a:spcAft>
              <a:buNone/>
            </a:pPr>
            <a:r>
              <a:rPr lang="en">
                <a:solidFill>
                  <a:schemeClr val="dk1"/>
                </a:solidFill>
              </a:rPr>
              <a:t>- </a:t>
            </a:r>
            <a:r>
              <a:rPr lang="en" i="1">
                <a:solidFill>
                  <a:srgbClr val="FF0000"/>
                </a:solidFill>
              </a:rPr>
              <a:t>Crop </a:t>
            </a:r>
            <a:r>
              <a:rPr lang="en">
                <a:solidFill>
                  <a:schemeClr val="dk1"/>
                </a:solidFill>
              </a:rPr>
              <a:t>n. = cultivated plant</a:t>
            </a:r>
          </a:p>
          <a:p>
            <a:pPr marL="914400" lvl="0" indent="0" rtl="0">
              <a:lnSpc>
                <a:spcPct val="100000"/>
              </a:lnSpc>
              <a:spcBef>
                <a:spcPts val="0"/>
              </a:spcBef>
              <a:spcAft>
                <a:spcPts val="0"/>
              </a:spcAft>
              <a:buNone/>
            </a:pPr>
            <a:r>
              <a:rPr lang="en">
                <a:solidFill>
                  <a:schemeClr val="dk1"/>
                </a:solidFill>
              </a:rPr>
              <a:t>- </a:t>
            </a:r>
            <a:r>
              <a:rPr lang="en" i="1">
                <a:solidFill>
                  <a:srgbClr val="FF0000"/>
                </a:solidFill>
              </a:rPr>
              <a:t>Crop </a:t>
            </a:r>
            <a:r>
              <a:rPr lang="en">
                <a:solidFill>
                  <a:schemeClr val="dk1"/>
                </a:solidFill>
              </a:rPr>
              <a:t>v. = cut short</a:t>
            </a:r>
            <a:r>
              <a:rPr lang="en" sz="1400">
                <a:solidFill>
                  <a:schemeClr val="dk1"/>
                </a:solidFill>
              </a:rPr>
              <a:t>  </a:t>
            </a:r>
          </a:p>
          <a:p>
            <a:pPr lvl="0" rtl="0">
              <a:spcBef>
                <a:spcPts val="0"/>
              </a:spcBef>
              <a:spcAft>
                <a:spcPts val="0"/>
              </a:spcAft>
              <a:buNone/>
            </a:pPr>
            <a:endParaRPr sz="1200">
              <a:solidFill>
                <a:srgbClr val="000000"/>
              </a:solidFill>
              <a:highlight>
                <a:srgbClr val="FFFF00"/>
              </a:highlight>
            </a:endParaRPr>
          </a:p>
          <a:p>
            <a:pPr lvl="0" rtl="0">
              <a:spcBef>
                <a:spcPts val="0"/>
              </a:spcBef>
              <a:spcAft>
                <a:spcPts val="0"/>
              </a:spcAft>
              <a:buNone/>
            </a:pPr>
            <a:r>
              <a:rPr lang="en">
                <a:solidFill>
                  <a:srgbClr val="000000"/>
                </a:solidFill>
              </a:rPr>
              <a:t>“Words” defined as having different primary meaning</a:t>
            </a:r>
          </a:p>
          <a:p>
            <a:pPr lvl="0" rtl="0">
              <a:spcBef>
                <a:spcPts val="0"/>
              </a:spcBef>
              <a:buNone/>
            </a:pPr>
            <a:endParaRPr/>
          </a:p>
        </p:txBody>
      </p:sp>
      <p:pic>
        <p:nvPicPr>
          <p:cNvPr id="113" name="Shape 113" descr="google primary def search.jpg"/>
          <p:cNvPicPr preferRelativeResize="0"/>
          <p:nvPr/>
        </p:nvPicPr>
        <p:blipFill>
          <a:blip r:embed="rId3">
            <a:alphaModFix/>
          </a:blip>
          <a:stretch>
            <a:fillRect/>
          </a:stretch>
        </p:blipFill>
        <p:spPr>
          <a:xfrm>
            <a:off x="4580925" y="1000925"/>
            <a:ext cx="4519400" cy="3777250"/>
          </a:xfrm>
          <a:prstGeom prst="rect">
            <a:avLst/>
          </a:prstGeom>
          <a:noFill/>
          <a:ln>
            <a:noFill/>
          </a:ln>
        </p:spPr>
      </p:pic>
      <p:sp>
        <p:nvSpPr>
          <p:cNvPr id="114" name="Shape 114"/>
          <p:cNvSpPr/>
          <p:nvPr/>
        </p:nvSpPr>
        <p:spPr>
          <a:xfrm>
            <a:off x="4054900" y="3382725"/>
            <a:ext cx="898500" cy="5625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3740</Words>
  <Application>Microsoft Office PowerPoint</Application>
  <PresentationFormat>On-screen Show (16:9)</PresentationFormat>
  <Paragraphs>421</Paragraphs>
  <Slides>33</Slides>
  <Notes>33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simple-light-2</vt:lpstr>
      <vt:lpstr>DV8k - A ranked “core” and “mid-frequency” level 8000-word list:   compilation, justification, and validation</vt:lpstr>
      <vt:lpstr>Contents</vt:lpstr>
      <vt:lpstr>The importance of Wordlists </vt:lpstr>
      <vt:lpstr>Purpose for creating the wordlist</vt:lpstr>
      <vt:lpstr>Need to go beyond core vocabulary </vt:lpstr>
      <vt:lpstr>Methods: 6 Steps in making a wordlist [from Nation and Webb, 2011] </vt:lpstr>
      <vt:lpstr>Step 1: Rationale </vt:lpstr>
      <vt:lpstr>Step 2: Decide unit of counting - wordfamily   </vt:lpstr>
      <vt:lpstr>Step 2: Decide unit of counting - word/lemma of different primary meaning   </vt:lpstr>
      <vt:lpstr>Step 3: Choose or create a suitable corpus - COCA </vt:lpstr>
      <vt:lpstr>Step 4: What will be counted as words in the list   6 rules = 3 inclusion + 3 exclusion                </vt:lpstr>
      <vt:lpstr>Step 4: What will be counted as words in the list    6 rules = 3 inclusion + 3 exclusion                 </vt:lpstr>
      <vt:lpstr>Step 5: Ordering the words (5 steps) </vt:lpstr>
      <vt:lpstr>Step 6: Cross-checking -- Comparing Types </vt:lpstr>
      <vt:lpstr>Step 6: Cross-check with other frequency lists </vt:lpstr>
      <vt:lpstr>Results -  Interrater agreement &amp; deletions   </vt:lpstr>
      <vt:lpstr>Results: DV-8k part-of-speech ratios   </vt:lpstr>
      <vt:lpstr>Results: Cross-checking - 6 CORE lists across 5 TYPE comparisons  </vt:lpstr>
      <vt:lpstr>Results: Cross-checking - 4 LONG lists across 3 TYPE comparisons </vt:lpstr>
      <vt:lpstr>Results: Cross-checking - averages of all wordlist comparisons </vt:lpstr>
      <vt:lpstr>Results: DV-2k and DV-8k compared to other lists</vt:lpstr>
      <vt:lpstr>Difficulties comparing Different lists ...</vt:lpstr>
      <vt:lpstr>Discussion</vt:lpstr>
      <vt:lpstr>Discussion</vt:lpstr>
      <vt:lpstr>Initial Validation evidence </vt:lpstr>
      <vt:lpstr>Limitations</vt:lpstr>
      <vt:lpstr>Limitations</vt:lpstr>
      <vt:lpstr>Future research</vt:lpstr>
      <vt:lpstr>Future research</vt:lpstr>
      <vt:lpstr>Conclusion</vt:lpstr>
      <vt:lpstr>Q&amp;A</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DV8k - A ranked “core” and “mid-frequency” level 8000-word list:   compilation, justification, and validation</dc:title>
  <cp:lastModifiedBy>nigel daly</cp:lastModifiedBy>
  <cp:revision>2</cp:revision>
  <dcterms:modified xsi:type="dcterms:W3CDTF">2017-04-03T14:38:17Z</dcterms:modified>
</cp:coreProperties>
</file>